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92"/>
  </p:notesMasterIdLst>
  <p:sldIdLst>
    <p:sldId id="256" r:id="rId2"/>
    <p:sldId id="257" r:id="rId3"/>
    <p:sldId id="290" r:id="rId4"/>
    <p:sldId id="291" r:id="rId5"/>
    <p:sldId id="293" r:id="rId6"/>
    <p:sldId id="294" r:id="rId7"/>
    <p:sldId id="296" r:id="rId8"/>
    <p:sldId id="302" r:id="rId9"/>
    <p:sldId id="295" r:id="rId10"/>
    <p:sldId id="298" r:id="rId11"/>
    <p:sldId id="288" r:id="rId12"/>
    <p:sldId id="289" r:id="rId13"/>
    <p:sldId id="264" r:id="rId14"/>
    <p:sldId id="258" r:id="rId15"/>
    <p:sldId id="300" r:id="rId16"/>
    <p:sldId id="301" r:id="rId17"/>
    <p:sldId id="303" r:id="rId18"/>
    <p:sldId id="299" r:id="rId19"/>
    <p:sldId id="304" r:id="rId20"/>
    <p:sldId id="265" r:id="rId21"/>
    <p:sldId id="287" r:id="rId22"/>
    <p:sldId id="307" r:id="rId23"/>
    <p:sldId id="283" r:id="rId24"/>
    <p:sldId id="284" r:id="rId25"/>
    <p:sldId id="285" r:id="rId26"/>
    <p:sldId id="286" r:id="rId27"/>
    <p:sldId id="273" r:id="rId28"/>
    <p:sldId id="274" r:id="rId29"/>
    <p:sldId id="275" r:id="rId30"/>
    <p:sldId id="281" r:id="rId31"/>
    <p:sldId id="280" r:id="rId32"/>
    <p:sldId id="268" r:id="rId33"/>
    <p:sldId id="269" r:id="rId34"/>
    <p:sldId id="271" r:id="rId35"/>
    <p:sldId id="272" r:id="rId36"/>
    <p:sldId id="305" r:id="rId37"/>
    <p:sldId id="306"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cit" id="{D87EFE5A-962E-4B32-948B-99D84661822D}">
          <p14:sldIdLst>
            <p14:sldId id="256"/>
            <p14:sldId id="257"/>
            <p14:sldId id="290"/>
            <p14:sldId id="291"/>
            <p14:sldId id="293"/>
            <p14:sldId id="294"/>
            <p14:sldId id="296"/>
            <p14:sldId id="302"/>
            <p14:sldId id="295"/>
            <p14:sldId id="298"/>
            <p14:sldId id="288"/>
            <p14:sldId id="289"/>
            <p14:sldId id="264"/>
            <p14:sldId id="258"/>
            <p14:sldId id="300"/>
            <p14:sldId id="301"/>
            <p14:sldId id="303"/>
            <p14:sldId id="299"/>
            <p14:sldId id="304"/>
            <p14:sldId id="265"/>
            <p14:sldId id="287"/>
            <p14:sldId id="307"/>
            <p14:sldId id="283"/>
            <p14:sldId id="284"/>
            <p14:sldId id="285"/>
            <p14:sldId id="286"/>
          </p14:sldIdLst>
        </p14:section>
        <p14:section name="FRBM" id="{438479D8-323B-489B-8C2B-59EECF17EFDD}">
          <p14:sldIdLst>
            <p14:sldId id="273"/>
            <p14:sldId id="274"/>
            <p14:sldId id="275"/>
            <p14:sldId id="281"/>
            <p14:sldId id="280"/>
          </p14:sldIdLst>
        </p14:section>
        <p14:section name="Financial Repression" id="{1855A8B9-0B6B-49F8-B81D-98D1601E14DF}">
          <p14:sldIdLst>
            <p14:sldId id="268"/>
            <p14:sldId id="269"/>
            <p14:sldId id="271"/>
            <p14:sldId id="272"/>
            <p14:sldId id="305"/>
            <p14:sldId id="306"/>
          </p14:sldIdLst>
        </p14:section>
        <p14:section name="FD: views of survey+14FC" id="{CEAE8325-80C4-458F-8855-9B403F6F9151}">
          <p14:sldIdLst>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Lst>
        </p14:section>
        <p14:section name="Black Money" id="{74AABE97-13DC-4022-BF7A-BE12467FAFFE}">
          <p14:sldIdLst>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E:\blog\Economy\SPIPA\SURVEY\English_PDFs\Budget\Mrunal_budget_SELF_MAKE_.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E:\blog\Economy\SPIPA\SURVEY\English_PDFs\Budget\Mrunal_budget_SELF_MAKE_.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E:\blog\Economy\SPIPA\SURVEY\English_PDFs\Budget\Mrunal_budget_SELF_MAKE_.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E:\blog\Economy\SPIPA\SURVEY\English_PDFs\Budget\Mrunal_budget_SELF_MAKE_.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E:\blog\Economy\SPIPA\SURVEY\English_PDFs\Budget\Mrunal_budget_SELF_MAKE_.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357307514983864E-2"/>
          <c:y val="3.2855436081242535E-2"/>
          <c:w val="0.94928538497003223"/>
          <c:h val="0.63816801346221219"/>
        </c:manualLayout>
      </c:layout>
      <c:lineChart>
        <c:grouping val="stacked"/>
        <c:varyColors val="0"/>
        <c:ser>
          <c:idx val="0"/>
          <c:order val="0"/>
          <c:tx>
            <c:strRef>
              <c:f>deficit!$B$1</c:f>
              <c:strCache>
                <c:ptCount val="1"/>
                <c:pt idx="0">
                  <c:v>Target</c:v>
                </c:pt>
              </c:strCache>
            </c:strRef>
          </c:tx>
          <c:spPr>
            <a:ln w="38100" cap="flat" cmpd="dbl" algn="ctr">
              <a:solidFill>
                <a:schemeClr val="accent1"/>
              </a:solidFill>
              <a:miter lim="800000"/>
            </a:ln>
            <a:effectLst/>
          </c:spPr>
          <c:marker>
            <c:symbol val="none"/>
          </c:marker>
          <c:dLbls>
            <c:spPr>
              <a:solidFill>
                <a:srgbClr val="FFC000"/>
              </a:solidFill>
              <a:ln>
                <a:gradFill flip="none" rotWithShape="1">
                  <a:gsLst>
                    <a:gs pos="0">
                      <a:srgbClr val="4F81BD">
                        <a:lumMod val="5000"/>
                        <a:lumOff val="95000"/>
                      </a:srgbClr>
                    </a:gs>
                    <a:gs pos="74000">
                      <a:srgbClr val="4F81BD">
                        <a:lumMod val="45000"/>
                        <a:lumOff val="55000"/>
                      </a:srgbClr>
                    </a:gs>
                    <a:gs pos="83000">
                      <a:srgbClr val="4F81BD">
                        <a:lumMod val="45000"/>
                        <a:lumOff val="55000"/>
                      </a:srgbClr>
                    </a:gs>
                    <a:gs pos="100000">
                      <a:srgbClr val="4F81BD">
                        <a:lumMod val="30000"/>
                        <a:lumOff val="70000"/>
                      </a:srgbClr>
                    </a:gs>
                  </a:gsLst>
                  <a:path path="circle">
                    <a:fillToRect l="100000" t="100000"/>
                  </a:path>
                  <a:tileRect r="-100000" b="-100000"/>
                </a:gradFill>
              </a:ln>
              <a:effectLst/>
            </c:spPr>
            <c:txPr>
              <a:bodyPr rot="0" spcFirstLastPara="1" vertOverflow="clip" horzOverflow="clip" vert="horz" wrap="square" lIns="36576" tIns="18288" rIns="36576" bIns="18288" anchor="ctr" anchorCtr="1">
                <a:spAutoFit/>
              </a:bodyPr>
              <a:lstStyle/>
              <a:p>
                <a:pPr>
                  <a:defRPr sz="5400" b="1" i="0" u="none" strike="noStrike" kern="1200" baseline="0">
                    <a:solidFill>
                      <a:schemeClr val="tx1"/>
                    </a:solidFill>
                    <a:latin typeface="Franklin Gothic Medium Cond" panose="020B0606030402020204" pitchFamily="34" charset="0"/>
                    <a:ea typeface="Segoe UI Black" panose="020B0A02040204020203" pitchFamily="34" charset="0"/>
                    <a:cs typeface="Segoe UI Black" panose="020B0A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layout/>
                <c15:showLeaderLines val="1"/>
                <c15:leaderLines>
                  <c:spPr>
                    <a:ln w="9525">
                      <a:solidFill>
                        <a:schemeClr val="tx1">
                          <a:lumMod val="35000"/>
                          <a:lumOff val="65000"/>
                        </a:schemeClr>
                      </a:solidFill>
                    </a:ln>
                    <a:effectLst/>
                  </c:spPr>
                </c15:leaderLines>
              </c:ext>
            </c:extLst>
          </c:dLbls>
          <c:cat>
            <c:numRef>
              <c:f>deficit!$A$2:$A$6</c:f>
              <c:numCache>
                <c:formatCode>General</c:formatCode>
                <c:ptCount val="5"/>
                <c:pt idx="0">
                  <c:v>2013</c:v>
                </c:pt>
                <c:pt idx="1">
                  <c:v>2014</c:v>
                </c:pt>
                <c:pt idx="2">
                  <c:v>2015</c:v>
                </c:pt>
                <c:pt idx="3">
                  <c:v>2016</c:v>
                </c:pt>
                <c:pt idx="4">
                  <c:v>2017</c:v>
                </c:pt>
              </c:numCache>
            </c:numRef>
          </c:cat>
          <c:val>
            <c:numRef>
              <c:f>deficit!$B$2:$B$6</c:f>
              <c:numCache>
                <c:formatCode>0.0%</c:formatCode>
                <c:ptCount val="5"/>
                <c:pt idx="0">
                  <c:v>4.3999999999999997E-2</c:v>
                </c:pt>
                <c:pt idx="1">
                  <c:v>4.1000000000000002E-2</c:v>
                </c:pt>
                <c:pt idx="2">
                  <c:v>3.9E-2</c:v>
                </c:pt>
                <c:pt idx="3">
                  <c:v>3.5000000000000003E-2</c:v>
                </c:pt>
                <c:pt idx="4">
                  <c:v>0.03</c:v>
                </c:pt>
              </c:numCache>
            </c:numRef>
          </c:val>
          <c:smooth val="0"/>
        </c:ser>
        <c:dLbls>
          <c:dLblPos val="ctr"/>
          <c:showLegendKey val="0"/>
          <c:showVal val="1"/>
          <c:showCatName val="0"/>
          <c:showSerName val="0"/>
          <c:showPercent val="0"/>
          <c:showBubbleSize val="0"/>
        </c:dLbls>
        <c:smooth val="0"/>
        <c:axId val="-423734528"/>
        <c:axId val="-423732352"/>
      </c:lineChart>
      <c:catAx>
        <c:axId val="-423734528"/>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2700000" spcFirstLastPara="1" vertOverflow="ellipsis" wrap="square" anchor="ctr" anchorCtr="1"/>
          <a:lstStyle/>
          <a:p>
            <a:pPr>
              <a:defRPr sz="4400" b="1" i="0" u="none" strike="noStrike" kern="1200" baseline="0">
                <a:solidFill>
                  <a:schemeClr val="bg1"/>
                </a:solidFill>
                <a:latin typeface="Franklin Gothic Medium Cond" panose="020B0606030402020204" pitchFamily="34" charset="0"/>
                <a:ea typeface="+mn-ea"/>
                <a:cs typeface="+mn-cs"/>
              </a:defRPr>
            </a:pPr>
            <a:endParaRPr lang="en-US"/>
          </a:p>
        </c:txPr>
        <c:crossAx val="-423732352"/>
        <c:crosses val="autoZero"/>
        <c:auto val="1"/>
        <c:lblAlgn val="ctr"/>
        <c:lblOffset val="100"/>
        <c:noMultiLvlLbl val="0"/>
      </c:catAx>
      <c:valAx>
        <c:axId val="-423732352"/>
        <c:scaling>
          <c:orientation val="minMax"/>
        </c:scaling>
        <c:delete val="1"/>
        <c:axPos val="l"/>
        <c:majorGridlines>
          <c:spPr>
            <a:ln w="9525" cap="flat" cmpd="sng" algn="ctr">
              <a:solidFill>
                <a:schemeClr val="tx1">
                  <a:lumMod val="15000"/>
                  <a:lumOff val="85000"/>
                  <a:alpha val="32000"/>
                </a:schemeClr>
              </a:solidFill>
              <a:round/>
            </a:ln>
            <a:effectLst/>
          </c:spPr>
        </c:majorGridlines>
        <c:numFmt formatCode="0.0%" sourceLinked="1"/>
        <c:majorTickMark val="none"/>
        <c:minorTickMark val="none"/>
        <c:tickLblPos val="nextTo"/>
        <c:crossAx val="-423734528"/>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357307514983864E-2"/>
          <c:y val="3.2855436081242535E-2"/>
          <c:w val="0.94928538497003223"/>
          <c:h val="0.63816801346221219"/>
        </c:manualLayout>
      </c:layout>
      <c:lineChart>
        <c:grouping val="stacked"/>
        <c:varyColors val="0"/>
        <c:ser>
          <c:idx val="0"/>
          <c:order val="0"/>
          <c:tx>
            <c:strRef>
              <c:f>deficit!$B$1</c:f>
              <c:strCache>
                <c:ptCount val="1"/>
                <c:pt idx="0">
                  <c:v>Target</c:v>
                </c:pt>
              </c:strCache>
            </c:strRef>
          </c:tx>
          <c:spPr>
            <a:ln w="38100" cap="flat" cmpd="dbl" algn="ctr">
              <a:solidFill>
                <a:schemeClr val="accent1"/>
              </a:solidFill>
              <a:miter lim="800000"/>
            </a:ln>
            <a:effectLst/>
          </c:spPr>
          <c:marker>
            <c:symbol val="none"/>
          </c:marker>
          <c:dLbls>
            <c:spPr>
              <a:solidFill>
                <a:srgbClr val="FFC000"/>
              </a:solidFill>
              <a:ln>
                <a:gradFill flip="none" rotWithShape="1">
                  <a:gsLst>
                    <a:gs pos="0">
                      <a:srgbClr val="4F81BD">
                        <a:lumMod val="5000"/>
                        <a:lumOff val="95000"/>
                      </a:srgbClr>
                    </a:gs>
                    <a:gs pos="74000">
                      <a:srgbClr val="4F81BD">
                        <a:lumMod val="45000"/>
                        <a:lumOff val="55000"/>
                      </a:srgbClr>
                    </a:gs>
                    <a:gs pos="83000">
                      <a:srgbClr val="4F81BD">
                        <a:lumMod val="45000"/>
                        <a:lumOff val="55000"/>
                      </a:srgbClr>
                    </a:gs>
                    <a:gs pos="100000">
                      <a:srgbClr val="4F81BD">
                        <a:lumMod val="30000"/>
                        <a:lumOff val="70000"/>
                      </a:srgbClr>
                    </a:gs>
                  </a:gsLst>
                  <a:path path="circle">
                    <a:fillToRect l="100000" t="100000"/>
                  </a:path>
                  <a:tileRect r="-100000" b="-100000"/>
                </a:gradFill>
              </a:ln>
              <a:effectLst/>
            </c:spPr>
            <c:txPr>
              <a:bodyPr rot="0" spcFirstLastPara="1" vertOverflow="clip" horzOverflow="clip" vert="horz" wrap="square" lIns="36576" tIns="18288" rIns="36576" bIns="18288" anchor="ctr" anchorCtr="1">
                <a:spAutoFit/>
              </a:bodyPr>
              <a:lstStyle/>
              <a:p>
                <a:pPr>
                  <a:defRPr sz="5400" b="1" i="0" u="none" strike="noStrike" kern="1200" baseline="0">
                    <a:solidFill>
                      <a:schemeClr val="tx1">
                        <a:lumMod val="65000"/>
                        <a:lumOff val="35000"/>
                      </a:schemeClr>
                    </a:solidFill>
                    <a:latin typeface="Franklin Gothic Medium Cond" panose="020B0606030402020204" pitchFamily="34" charset="0"/>
                    <a:ea typeface="Segoe UI Black" panose="020B0A02040204020203" pitchFamily="34" charset="0"/>
                    <a:cs typeface="Segoe UI Black" panose="020B0A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layout/>
                <c15:showLeaderLines val="1"/>
                <c15:leaderLines>
                  <c:spPr>
                    <a:ln w="9525">
                      <a:solidFill>
                        <a:schemeClr val="tx1">
                          <a:lumMod val="35000"/>
                          <a:lumOff val="65000"/>
                        </a:schemeClr>
                      </a:solidFill>
                    </a:ln>
                    <a:effectLst/>
                  </c:spPr>
                </c15:leaderLines>
              </c:ext>
            </c:extLst>
          </c:dLbls>
          <c:cat>
            <c:numRef>
              <c:f>deficit!$A$2:$A$6</c:f>
              <c:numCache>
                <c:formatCode>General</c:formatCode>
                <c:ptCount val="5"/>
                <c:pt idx="0">
                  <c:v>2013</c:v>
                </c:pt>
                <c:pt idx="1">
                  <c:v>2014</c:v>
                </c:pt>
                <c:pt idx="2">
                  <c:v>2015</c:v>
                </c:pt>
                <c:pt idx="3">
                  <c:v>2016</c:v>
                </c:pt>
                <c:pt idx="4">
                  <c:v>2017</c:v>
                </c:pt>
              </c:numCache>
            </c:numRef>
          </c:cat>
          <c:val>
            <c:numRef>
              <c:f>deficit!$B$2:$B$6</c:f>
              <c:numCache>
                <c:formatCode>0.0%</c:formatCode>
                <c:ptCount val="5"/>
                <c:pt idx="0">
                  <c:v>4.3999999999999997E-2</c:v>
                </c:pt>
                <c:pt idx="1">
                  <c:v>4.1000000000000002E-2</c:v>
                </c:pt>
                <c:pt idx="2">
                  <c:v>3.9E-2</c:v>
                </c:pt>
                <c:pt idx="3">
                  <c:v>3.5000000000000003E-2</c:v>
                </c:pt>
                <c:pt idx="4">
                  <c:v>0.03</c:v>
                </c:pt>
              </c:numCache>
            </c:numRef>
          </c:val>
          <c:smooth val="0"/>
        </c:ser>
        <c:dLbls>
          <c:dLblPos val="ctr"/>
          <c:showLegendKey val="0"/>
          <c:showVal val="1"/>
          <c:showCatName val="0"/>
          <c:showSerName val="0"/>
          <c:showPercent val="0"/>
          <c:showBubbleSize val="0"/>
        </c:dLbls>
        <c:smooth val="0"/>
        <c:axId val="-423731264"/>
        <c:axId val="-423725824"/>
      </c:lineChart>
      <c:catAx>
        <c:axId val="-423731264"/>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2700000" spcFirstLastPara="1" vertOverflow="ellipsis" wrap="square" anchor="ctr" anchorCtr="1"/>
          <a:lstStyle/>
          <a:p>
            <a:pPr>
              <a:defRPr sz="4400" b="1" i="0" u="none" strike="noStrike" kern="1200" baseline="0">
                <a:solidFill>
                  <a:schemeClr val="bg1"/>
                </a:solidFill>
                <a:latin typeface="Franklin Gothic Medium Cond" panose="020B0606030402020204" pitchFamily="34" charset="0"/>
                <a:ea typeface="+mn-ea"/>
                <a:cs typeface="+mn-cs"/>
              </a:defRPr>
            </a:pPr>
            <a:endParaRPr lang="en-US"/>
          </a:p>
        </c:txPr>
        <c:crossAx val="-423725824"/>
        <c:crosses val="autoZero"/>
        <c:auto val="1"/>
        <c:lblAlgn val="ctr"/>
        <c:lblOffset val="100"/>
        <c:noMultiLvlLbl val="0"/>
      </c:catAx>
      <c:valAx>
        <c:axId val="-423725824"/>
        <c:scaling>
          <c:orientation val="minMax"/>
        </c:scaling>
        <c:delete val="1"/>
        <c:axPos val="l"/>
        <c:majorGridlines>
          <c:spPr>
            <a:ln w="9525" cap="flat" cmpd="sng" algn="ctr">
              <a:solidFill>
                <a:schemeClr val="tx1">
                  <a:lumMod val="15000"/>
                  <a:lumOff val="85000"/>
                  <a:alpha val="32000"/>
                </a:schemeClr>
              </a:solidFill>
              <a:round/>
            </a:ln>
            <a:effectLst/>
          </c:spPr>
        </c:majorGridlines>
        <c:numFmt formatCode="0.0%" sourceLinked="1"/>
        <c:majorTickMark val="none"/>
        <c:minorTickMark val="none"/>
        <c:tickLblPos val="nextTo"/>
        <c:crossAx val="-42373126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987443429687349E-2"/>
          <c:y val="0"/>
          <c:w val="0.71547142603471592"/>
          <c:h val="0.84254941198648514"/>
        </c:manualLayout>
      </c:layout>
      <c:area3DChart>
        <c:grouping val="standard"/>
        <c:varyColors val="0"/>
        <c:ser>
          <c:idx val="0"/>
          <c:order val="0"/>
          <c:tx>
            <c:strRef>
              <c:f>deficit!$B$23</c:f>
              <c:strCache>
                <c:ptCount val="1"/>
                <c:pt idx="0">
                  <c:v>Tax to GDP</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666666555316952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6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deficit!$A$24:$A$25</c:f>
              <c:strCache>
                <c:ptCount val="2"/>
                <c:pt idx="0">
                  <c:v>Present</c:v>
                </c:pt>
                <c:pt idx="1">
                  <c:v>2016</c:v>
                </c:pt>
              </c:strCache>
            </c:strRef>
          </c:cat>
          <c:val>
            <c:numRef>
              <c:f>deficit!$B$24:$B$25</c:f>
              <c:numCache>
                <c:formatCode>0%</c:formatCode>
                <c:ptCount val="2"/>
                <c:pt idx="0" formatCode="0.0%">
                  <c:v>0.17499999999999999</c:v>
                </c:pt>
                <c:pt idx="1">
                  <c:v>0.2</c:v>
                </c:pt>
              </c:numCache>
            </c:numRef>
          </c:val>
        </c:ser>
        <c:dLbls>
          <c:showLegendKey val="0"/>
          <c:showVal val="1"/>
          <c:showCatName val="0"/>
          <c:showSerName val="0"/>
          <c:showPercent val="0"/>
          <c:showBubbleSize val="0"/>
        </c:dLbls>
        <c:gapDepth val="53"/>
        <c:axId val="-423725280"/>
        <c:axId val="-423724736"/>
        <c:axId val="-423665056"/>
      </c:area3DChart>
      <c:catAx>
        <c:axId val="-4237252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23724736"/>
        <c:crosses val="autoZero"/>
        <c:auto val="1"/>
        <c:lblAlgn val="ctr"/>
        <c:lblOffset val="100"/>
        <c:noMultiLvlLbl val="0"/>
      </c:catAx>
      <c:valAx>
        <c:axId val="-423724736"/>
        <c:scaling>
          <c:orientation val="minMax"/>
        </c:scaling>
        <c:delete val="1"/>
        <c:axPos val="l"/>
        <c:numFmt formatCode="0.0%" sourceLinked="1"/>
        <c:majorTickMark val="out"/>
        <c:minorTickMark val="none"/>
        <c:tickLblPos val="nextTo"/>
        <c:crossAx val="-423725280"/>
        <c:crosses val="autoZero"/>
        <c:crossBetween val="midCat"/>
      </c:valAx>
      <c:serAx>
        <c:axId val="-423665056"/>
        <c:scaling>
          <c:orientation val="minMax"/>
        </c:scaling>
        <c:delete val="1"/>
        <c:axPos val="b"/>
        <c:majorTickMark val="none"/>
        <c:minorTickMark val="none"/>
        <c:tickLblPos val="nextTo"/>
        <c:crossAx val="-423724736"/>
        <c:crosses val="autoZero"/>
      </c:serAx>
      <c:spPr>
        <a:noFill/>
        <a:ln>
          <a:noFill/>
        </a:ln>
        <a:effectLst/>
      </c:spPr>
    </c:plotArea>
    <c:plotVisOnly val="1"/>
    <c:dispBlanksAs val="zero"/>
    <c:showDLblsOverMax val="0"/>
  </c:chart>
  <c:spPr>
    <a:solidFill>
      <a:schemeClr val="bg1">
        <a:lumMod val="8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314666611437208"/>
          <c:y val="0"/>
          <c:w val="0.56699213631610268"/>
          <c:h val="0.84254941198648514"/>
        </c:manualLayout>
      </c:layout>
      <c:area3DChart>
        <c:grouping val="standard"/>
        <c:varyColors val="0"/>
        <c:ser>
          <c:idx val="0"/>
          <c:order val="0"/>
          <c:tx>
            <c:strRef>
              <c:f>deficit!$B$27</c:f>
              <c:strCache>
                <c:ptCount val="1"/>
                <c:pt idx="0">
                  <c:v>Debt to GDP</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666666555316952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6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deficit!$A$28:$A$29</c:f>
              <c:strCache>
                <c:ptCount val="2"/>
                <c:pt idx="0">
                  <c:v>Present</c:v>
                </c:pt>
                <c:pt idx="1">
                  <c:v>2017</c:v>
                </c:pt>
              </c:strCache>
            </c:strRef>
          </c:cat>
          <c:val>
            <c:numRef>
              <c:f>deficit!$B$28:$B$29</c:f>
              <c:numCache>
                <c:formatCode>0%</c:formatCode>
                <c:ptCount val="2"/>
                <c:pt idx="0">
                  <c:v>0.5</c:v>
                </c:pt>
                <c:pt idx="1">
                  <c:v>0.4</c:v>
                </c:pt>
              </c:numCache>
            </c:numRef>
          </c:val>
        </c:ser>
        <c:dLbls>
          <c:showLegendKey val="0"/>
          <c:showVal val="1"/>
          <c:showCatName val="0"/>
          <c:showSerName val="0"/>
          <c:showPercent val="0"/>
          <c:showBubbleSize val="0"/>
        </c:dLbls>
        <c:gapDepth val="53"/>
        <c:axId val="-423722016"/>
        <c:axId val="-423721472"/>
        <c:axId val="-423659440"/>
      </c:area3DChart>
      <c:catAx>
        <c:axId val="-4237220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23721472"/>
        <c:crosses val="autoZero"/>
        <c:auto val="1"/>
        <c:lblAlgn val="ctr"/>
        <c:lblOffset val="100"/>
        <c:noMultiLvlLbl val="0"/>
      </c:catAx>
      <c:valAx>
        <c:axId val="-423721472"/>
        <c:scaling>
          <c:orientation val="minMax"/>
        </c:scaling>
        <c:delete val="1"/>
        <c:axPos val="l"/>
        <c:numFmt formatCode="0%" sourceLinked="1"/>
        <c:majorTickMark val="out"/>
        <c:minorTickMark val="none"/>
        <c:tickLblPos val="nextTo"/>
        <c:crossAx val="-423722016"/>
        <c:crosses val="autoZero"/>
        <c:crossBetween val="midCat"/>
      </c:valAx>
      <c:serAx>
        <c:axId val="-423659440"/>
        <c:scaling>
          <c:orientation val="minMax"/>
        </c:scaling>
        <c:delete val="1"/>
        <c:axPos val="b"/>
        <c:majorTickMark val="none"/>
        <c:minorTickMark val="none"/>
        <c:tickLblPos val="nextTo"/>
        <c:crossAx val="-423721472"/>
        <c:crosses val="autoZero"/>
      </c:serAx>
      <c:spPr>
        <a:noFill/>
        <a:ln>
          <a:noFill/>
        </a:ln>
        <a:effectLst/>
      </c:spPr>
    </c:plotArea>
    <c:plotVisOnly val="1"/>
    <c:dispBlanksAs val="zero"/>
    <c:showDLblsOverMax val="0"/>
  </c:chart>
  <c:spPr>
    <a:solidFill>
      <a:schemeClr val="bg1">
        <a:lumMod val="8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946945681937164E-2"/>
          <c:y val="0.24171296296296296"/>
          <c:w val="0.87405303894953779"/>
          <c:h val="0.30700098032080564"/>
        </c:manualLayout>
      </c:layout>
      <c:lineChart>
        <c:grouping val="standard"/>
        <c:varyColors val="0"/>
        <c:ser>
          <c:idx val="0"/>
          <c:order val="0"/>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rgbClr val="C00000"/>
                    </a:solidFill>
                    <a:latin typeface="Franklin Gothic Demi Cond" panose="020B07060304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deficit!$A$34:$A$38</c:f>
              <c:numCache>
                <c:formatCode>General</c:formatCode>
                <c:ptCount val="5"/>
                <c:pt idx="0">
                  <c:v>2016</c:v>
                </c:pt>
                <c:pt idx="1">
                  <c:v>2017</c:v>
                </c:pt>
                <c:pt idx="2">
                  <c:v>2018</c:v>
                </c:pt>
                <c:pt idx="3">
                  <c:v>2019</c:v>
                </c:pt>
                <c:pt idx="4">
                  <c:v>2020</c:v>
                </c:pt>
              </c:numCache>
            </c:numRef>
          </c:cat>
          <c:val>
            <c:numRef>
              <c:f>deficit!$B$34:$B$38</c:f>
              <c:numCache>
                <c:formatCode>0%</c:formatCode>
                <c:ptCount val="5"/>
                <c:pt idx="0">
                  <c:v>0.03</c:v>
                </c:pt>
                <c:pt idx="1">
                  <c:v>0.03</c:v>
                </c:pt>
                <c:pt idx="2">
                  <c:v>0.03</c:v>
                </c:pt>
                <c:pt idx="3">
                  <c:v>0.03</c:v>
                </c:pt>
                <c:pt idx="4">
                  <c:v>0.03</c:v>
                </c:pt>
              </c:numCache>
            </c:numRef>
          </c:val>
          <c:smooth val="0"/>
        </c:ser>
        <c:dLbls>
          <c:dLblPos val="ctr"/>
          <c:showLegendKey val="0"/>
          <c:showVal val="1"/>
          <c:showCatName val="0"/>
          <c:showSerName val="0"/>
          <c:showPercent val="0"/>
          <c:showBubbleSize val="0"/>
        </c:dLbls>
        <c:marker val="1"/>
        <c:smooth val="0"/>
        <c:axId val="-421824816"/>
        <c:axId val="-421835152"/>
      </c:lineChart>
      <c:catAx>
        <c:axId val="-42182481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4000" b="0" i="0" u="none" strike="noStrike" kern="1200" baseline="0">
                <a:solidFill>
                  <a:schemeClr val="dk1">
                    <a:lumMod val="65000"/>
                    <a:lumOff val="35000"/>
                  </a:schemeClr>
                </a:solidFill>
                <a:latin typeface="Franklin Gothic Demi Cond" panose="020B0706030402020204" pitchFamily="34" charset="0"/>
                <a:ea typeface="+mn-ea"/>
                <a:cs typeface="+mn-cs"/>
              </a:defRPr>
            </a:pPr>
            <a:endParaRPr lang="en-US"/>
          </a:p>
        </c:txPr>
        <c:crossAx val="-421835152"/>
        <c:crosses val="autoZero"/>
        <c:auto val="1"/>
        <c:lblAlgn val="l"/>
        <c:lblOffset val="100"/>
        <c:noMultiLvlLbl val="0"/>
      </c:catAx>
      <c:valAx>
        <c:axId val="-421835152"/>
        <c:scaling>
          <c:orientation val="minMax"/>
        </c:scaling>
        <c:delete val="1"/>
        <c:axPos val="l"/>
        <c:majorGridlines>
          <c:spPr>
            <a:ln>
              <a:solidFill>
                <a:schemeClr val="dk1">
                  <a:lumMod val="15000"/>
                  <a:lumOff val="85000"/>
                </a:schemeClr>
              </a:solidFill>
            </a:ln>
            <a:effectLst/>
          </c:spPr>
        </c:majorGridlines>
        <c:numFmt formatCode="0%" sourceLinked="1"/>
        <c:majorTickMark val="none"/>
        <c:minorTickMark val="none"/>
        <c:tickLblPos val="nextTo"/>
        <c:crossAx val="-421824816"/>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cdr:x>
      <cdr:y>0.81186</cdr:y>
    </cdr:from>
    <cdr:to>
      <cdr:x>0.56672</cdr:x>
      <cdr:y>1</cdr:y>
    </cdr:to>
    <cdr:sp macro="" textlink="">
      <cdr:nvSpPr>
        <cdr:cNvPr id="2" name="TextBox 4"/>
        <cdr:cNvSpPr txBox="1"/>
      </cdr:nvSpPr>
      <cdr:spPr>
        <a:xfrm xmlns:a="http://schemas.openxmlformats.org/drawingml/2006/main">
          <a:off x="0" y="4272439"/>
          <a:ext cx="6268825" cy="990124"/>
        </a:xfrm>
        <a:prstGeom xmlns:a="http://schemas.openxmlformats.org/drawingml/2006/main" prst="upArrowCallout">
          <a:avLst/>
        </a:prstGeom>
      </cdr:spPr>
      <cdr:style>
        <a:lnRef xmlns:a="http://schemas.openxmlformats.org/drawingml/2006/main" idx="3">
          <a:schemeClr val="lt1"/>
        </a:lnRef>
        <a:fillRef xmlns:a="http://schemas.openxmlformats.org/drawingml/2006/main" idx="1">
          <a:schemeClr val="accent4"/>
        </a:fillRef>
        <a:effectRef xmlns:a="http://schemas.openxmlformats.org/drawingml/2006/main" idx="1">
          <a:schemeClr val="accent4"/>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sz="3600" dirty="0" smtClean="0">
              <a:solidFill>
                <a:schemeClr val="tx1">
                  <a:lumMod val="85000"/>
                  <a:lumOff val="15000"/>
                </a:schemeClr>
              </a:solidFill>
              <a:latin typeface="Franklin Gothic Heavy" panose="020B0903020102020204" pitchFamily="34" charset="0"/>
            </a:rPr>
            <a:t>Jaitley to start from here</a:t>
          </a:r>
          <a:endParaRPr lang="en-US" sz="3600" dirty="0">
            <a:solidFill>
              <a:schemeClr val="tx1">
                <a:lumMod val="85000"/>
                <a:lumOff val="15000"/>
              </a:schemeClr>
            </a:solidFill>
            <a:latin typeface="Franklin Gothic Heavy" panose="020B09030201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3FB7B-2706-4250-88F6-A4AC40949D0A}" type="datetimeFigureOut">
              <a:rPr lang="en-US" smtClean="0"/>
              <a:t>05-Mar-15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D1405-2EA2-4B8C-9036-9C4E12F15E81}" type="slidenum">
              <a:rPr lang="en-US" smtClean="0"/>
              <a:t>‹#›</a:t>
            </a:fld>
            <a:endParaRPr lang="en-US"/>
          </a:p>
        </p:txBody>
      </p:sp>
    </p:spTree>
    <p:extLst>
      <p:ext uri="{BB962C8B-B14F-4D97-AF65-F5344CB8AC3E}">
        <p14:creationId xmlns:p14="http://schemas.microsoft.com/office/powerpoint/2010/main" val="161115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imesofindia.indiatimes.com/topic/ulip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Toll tax, social unrest</a:t>
            </a:r>
            <a:endParaRPr lang="en-US" dirty="0"/>
          </a:p>
        </p:txBody>
      </p:sp>
      <p:sp>
        <p:nvSpPr>
          <p:cNvPr id="4" name="Slide Number Placeholder 3"/>
          <p:cNvSpPr>
            <a:spLocks noGrp="1"/>
          </p:cNvSpPr>
          <p:nvPr>
            <p:ph type="sldNum" sz="quarter" idx="10"/>
          </p:nvPr>
        </p:nvSpPr>
        <p:spPr/>
        <p:txBody>
          <a:bodyPr/>
          <a:lstStyle/>
          <a:p>
            <a:fld id="{611F1ADE-7A66-40AF-BFBF-438923849EB4}" type="slidenum">
              <a:rPr lang="en-US" smtClean="0"/>
              <a:t>22</a:t>
            </a:fld>
            <a:endParaRPr lang="en-US"/>
          </a:p>
        </p:txBody>
      </p:sp>
    </p:spTree>
    <p:extLst>
      <p:ext uri="{BB962C8B-B14F-4D97-AF65-F5344CB8AC3E}">
        <p14:creationId xmlns:p14="http://schemas.microsoft.com/office/powerpoint/2010/main" val="3841708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VISPL= call </a:t>
            </a:r>
            <a:r>
              <a:rPr lang="en-US" dirty="0" err="1" smtClean="0"/>
              <a:t>centre</a:t>
            </a:r>
            <a:r>
              <a:rPr lang="en-US" dirty="0" smtClean="0"/>
              <a:t> </a:t>
            </a:r>
          </a:p>
          <a:p>
            <a:r>
              <a:rPr lang="en-US" dirty="0" smtClean="0"/>
              <a:t>“transfer pricing” generally refers to prices of transactions between associated enterprises (AEs). These transactions may take place under conditions differing from those taking place between independent enterprises. According to the Department, the effect of transfer pricing is that the parent company or a specific subsidiary tends to produce insufficient taxable income or excessive loss on a transaction.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71</a:t>
            </a:fld>
            <a:endParaRPr lang="en-US"/>
          </a:p>
        </p:txBody>
      </p:sp>
    </p:spTree>
    <p:extLst>
      <p:ext uri="{BB962C8B-B14F-4D97-AF65-F5344CB8AC3E}">
        <p14:creationId xmlns:p14="http://schemas.microsoft.com/office/powerpoint/2010/main" val="2071373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VISPL= call </a:t>
            </a:r>
            <a:r>
              <a:rPr lang="en-US" dirty="0" err="1" smtClean="0"/>
              <a:t>centre</a:t>
            </a:r>
            <a:r>
              <a:rPr lang="en-US" dirty="0" smtClean="0"/>
              <a:t> </a:t>
            </a:r>
          </a:p>
          <a:p>
            <a:r>
              <a:rPr lang="en-US" dirty="0" smtClean="0"/>
              <a:t>“transfer pricing” generally refers to prices of transactions between associated enterprises (AEs). These transactions may take place under conditions differing from those taking place between independent enterprises. According to the Department, the effect of transfer pricing is that the parent company or a specific subsidiary tends to produce insufficient taxable income or excessive loss on a transaction.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72</a:t>
            </a:fld>
            <a:endParaRPr lang="en-US"/>
          </a:p>
        </p:txBody>
      </p:sp>
    </p:spTree>
    <p:extLst>
      <p:ext uri="{BB962C8B-B14F-4D97-AF65-F5344CB8AC3E}">
        <p14:creationId xmlns:p14="http://schemas.microsoft.com/office/powerpoint/2010/main" val="402056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 tax- Additional</a:t>
            </a:r>
            <a:r>
              <a:rPr lang="en-US" baseline="0" dirty="0" smtClean="0"/>
              <a:t> to capital gains</a:t>
            </a:r>
          </a:p>
          <a:p>
            <a:r>
              <a:rPr lang="en-US" baseline="0" dirty="0" smtClean="0"/>
              <a:t>Senior citizen 65=&gt;60</a:t>
            </a:r>
          </a:p>
          <a:p>
            <a:r>
              <a:rPr lang="en-US" dirty="0" smtClean="0"/>
              <a:t>This tax is payable if the market value of certain assets exceeds 30 lakh. The tax is 1% of the combined value of such assets. </a:t>
            </a:r>
          </a:p>
          <a:p>
            <a:r>
              <a:rPr lang="en-US" dirty="0" smtClean="0"/>
              <a:t>productive and financial assets, such as commercial property, bonds, fixed deposits, stocks, </a:t>
            </a:r>
            <a:r>
              <a:rPr lang="en-US" dirty="0" err="1" smtClean="0">
                <a:hlinkClick r:id="rId3"/>
              </a:rPr>
              <a:t>Ulips</a:t>
            </a:r>
            <a:r>
              <a:rPr lang="en-US" dirty="0" smtClean="0"/>
              <a:t>, gold funds, mutual funds,</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79</a:t>
            </a:fld>
            <a:endParaRPr lang="en-US"/>
          </a:p>
        </p:txBody>
      </p:sp>
    </p:spTree>
    <p:extLst>
      <p:ext uri="{BB962C8B-B14F-4D97-AF65-F5344CB8AC3E}">
        <p14:creationId xmlns:p14="http://schemas.microsoft.com/office/powerpoint/2010/main" val="121795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35-40k capital gains tax evaded</a:t>
            </a:r>
            <a:endParaRPr lang="en-US" dirty="0"/>
          </a:p>
        </p:txBody>
      </p:sp>
      <p:sp>
        <p:nvSpPr>
          <p:cNvPr id="4" name="Slide Number Placeholder 3"/>
          <p:cNvSpPr>
            <a:spLocks noGrp="1"/>
          </p:cNvSpPr>
          <p:nvPr>
            <p:ph type="sldNum" sz="quarter" idx="10"/>
          </p:nvPr>
        </p:nvSpPr>
        <p:spPr/>
        <p:txBody>
          <a:bodyPr/>
          <a:lstStyle/>
          <a:p>
            <a:fld id="{611F1ADE-7A66-40AF-BFBF-438923849EB4}" type="slidenum">
              <a:rPr lang="en-US" smtClean="0"/>
              <a:t>82</a:t>
            </a:fld>
            <a:endParaRPr lang="en-US"/>
          </a:p>
        </p:txBody>
      </p:sp>
    </p:spTree>
    <p:extLst>
      <p:ext uri="{BB962C8B-B14F-4D97-AF65-F5344CB8AC3E}">
        <p14:creationId xmlns:p14="http://schemas.microsoft.com/office/powerpoint/2010/main" val="853946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direct</a:t>
            </a:r>
            <a:endParaRPr lang="en-US" dirty="0"/>
          </a:p>
        </p:txBody>
      </p:sp>
      <p:sp>
        <p:nvSpPr>
          <p:cNvPr id="4" name="Slide Number Placeholder 3"/>
          <p:cNvSpPr>
            <a:spLocks noGrp="1"/>
          </p:cNvSpPr>
          <p:nvPr>
            <p:ph type="sldNum" sz="quarter" idx="10"/>
          </p:nvPr>
        </p:nvSpPr>
        <p:spPr/>
        <p:txBody>
          <a:bodyPr/>
          <a:lstStyle/>
          <a:p>
            <a:fld id="{611F1ADE-7A66-40AF-BFBF-438923849EB4}" type="slidenum">
              <a:rPr lang="en-US" smtClean="0"/>
              <a:t>84</a:t>
            </a:fld>
            <a:endParaRPr lang="en-US"/>
          </a:p>
        </p:txBody>
      </p:sp>
    </p:spTree>
    <p:extLst>
      <p:ext uri="{BB962C8B-B14F-4D97-AF65-F5344CB8AC3E}">
        <p14:creationId xmlns:p14="http://schemas.microsoft.com/office/powerpoint/2010/main" val="9905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FMCG 35-50% reduce</a:t>
            </a:r>
            <a:endParaRPr lang="en-US" dirty="0"/>
          </a:p>
        </p:txBody>
      </p:sp>
      <p:sp>
        <p:nvSpPr>
          <p:cNvPr id="4" name="Slide Number Placeholder 3"/>
          <p:cNvSpPr>
            <a:spLocks noGrp="1"/>
          </p:cNvSpPr>
          <p:nvPr>
            <p:ph type="sldNum" sz="quarter" idx="10"/>
          </p:nvPr>
        </p:nvSpPr>
        <p:spPr/>
        <p:txBody>
          <a:bodyPr/>
          <a:lstStyle/>
          <a:p>
            <a:fld id="{611F1ADE-7A66-40AF-BFBF-438923849EB4}" type="slidenum">
              <a:rPr lang="en-US" smtClean="0"/>
              <a:t>89</a:t>
            </a:fld>
            <a:endParaRPr lang="en-US"/>
          </a:p>
        </p:txBody>
      </p:sp>
    </p:spTree>
    <p:extLst>
      <p:ext uri="{BB962C8B-B14F-4D97-AF65-F5344CB8AC3E}">
        <p14:creationId xmlns:p14="http://schemas.microsoft.com/office/powerpoint/2010/main" val="387206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Toll tax, social unrest</a:t>
            </a:r>
            <a:endParaRPr lang="en-US" dirty="0"/>
          </a:p>
        </p:txBody>
      </p:sp>
      <p:sp>
        <p:nvSpPr>
          <p:cNvPr id="4" name="Slide Number Placeholder 3"/>
          <p:cNvSpPr>
            <a:spLocks noGrp="1"/>
          </p:cNvSpPr>
          <p:nvPr>
            <p:ph type="sldNum" sz="quarter" idx="10"/>
          </p:nvPr>
        </p:nvSpPr>
        <p:spPr/>
        <p:txBody>
          <a:bodyPr/>
          <a:lstStyle/>
          <a:p>
            <a:fld id="{611F1ADE-7A66-40AF-BFBF-438923849EB4}" type="slidenum">
              <a:rPr lang="en-US" smtClean="0"/>
              <a:t>23</a:t>
            </a:fld>
            <a:endParaRPr lang="en-US"/>
          </a:p>
        </p:txBody>
      </p:sp>
    </p:spTree>
    <p:extLst>
      <p:ext uri="{BB962C8B-B14F-4D97-AF65-F5344CB8AC3E}">
        <p14:creationId xmlns:p14="http://schemas.microsoft.com/office/powerpoint/2010/main" val="42711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Toll tax</a:t>
            </a:r>
            <a:endParaRPr lang="en-US"/>
          </a:p>
        </p:txBody>
      </p:sp>
      <p:sp>
        <p:nvSpPr>
          <p:cNvPr id="4" name="Slide Number Placeholder 3"/>
          <p:cNvSpPr>
            <a:spLocks noGrp="1"/>
          </p:cNvSpPr>
          <p:nvPr>
            <p:ph type="sldNum" sz="quarter" idx="10"/>
          </p:nvPr>
        </p:nvSpPr>
        <p:spPr/>
        <p:txBody>
          <a:bodyPr/>
          <a:lstStyle/>
          <a:p>
            <a:fld id="{611F1ADE-7A66-40AF-BFBF-438923849EB4}" type="slidenum">
              <a:rPr lang="en-US" smtClean="0"/>
              <a:t>24</a:t>
            </a:fld>
            <a:endParaRPr lang="en-US"/>
          </a:p>
        </p:txBody>
      </p:sp>
    </p:spTree>
    <p:extLst>
      <p:ext uri="{BB962C8B-B14F-4D97-AF65-F5344CB8AC3E}">
        <p14:creationId xmlns:p14="http://schemas.microsoft.com/office/powerpoint/2010/main" val="208114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Toll tax</a:t>
            </a:r>
            <a:endParaRPr lang="en-US"/>
          </a:p>
        </p:txBody>
      </p:sp>
      <p:sp>
        <p:nvSpPr>
          <p:cNvPr id="4" name="Slide Number Placeholder 3"/>
          <p:cNvSpPr>
            <a:spLocks noGrp="1"/>
          </p:cNvSpPr>
          <p:nvPr>
            <p:ph type="sldNum" sz="quarter" idx="10"/>
          </p:nvPr>
        </p:nvSpPr>
        <p:spPr/>
        <p:txBody>
          <a:bodyPr/>
          <a:lstStyle/>
          <a:p>
            <a:fld id="{611F1ADE-7A66-40AF-BFBF-438923849EB4}" type="slidenum">
              <a:rPr lang="en-US" smtClean="0"/>
              <a:t>25</a:t>
            </a:fld>
            <a:endParaRPr lang="en-US"/>
          </a:p>
        </p:txBody>
      </p:sp>
    </p:spTree>
    <p:extLst>
      <p:ext uri="{BB962C8B-B14F-4D97-AF65-F5344CB8AC3E}">
        <p14:creationId xmlns:p14="http://schemas.microsoft.com/office/powerpoint/2010/main" val="230969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Hutch </a:t>
            </a:r>
            <a:r>
              <a:rPr lang="en-US" dirty="0" err="1" smtClean="0"/>
              <a:t>Essar’s</a:t>
            </a:r>
            <a:r>
              <a:rPr lang="en-US" dirty="0" smtClean="0"/>
              <a:t> 67% stakes held by CGP investment ltd.</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64</a:t>
            </a:fld>
            <a:endParaRPr lang="en-US"/>
          </a:p>
        </p:txBody>
      </p:sp>
    </p:spTree>
    <p:extLst>
      <p:ext uri="{BB962C8B-B14F-4D97-AF65-F5344CB8AC3E}">
        <p14:creationId xmlns:p14="http://schemas.microsoft.com/office/powerpoint/2010/main" val="59271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TDS at Source; actually </a:t>
            </a:r>
            <a:r>
              <a:rPr lang="en-US" dirty="0" err="1" smtClean="0"/>
              <a:t>Pranab</a:t>
            </a:r>
            <a:r>
              <a:rPr lang="en-US" baseline="0" dirty="0" smtClean="0"/>
              <a:t> </a:t>
            </a:r>
            <a:r>
              <a:rPr lang="en-US" baseline="0" dirty="0" err="1" smtClean="0"/>
              <a:t>Mukharjee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65</a:t>
            </a:fld>
            <a:endParaRPr lang="en-US"/>
          </a:p>
        </p:txBody>
      </p:sp>
    </p:spTree>
    <p:extLst>
      <p:ext uri="{BB962C8B-B14F-4D97-AF65-F5344CB8AC3E}">
        <p14:creationId xmlns:p14="http://schemas.microsoft.com/office/powerpoint/2010/main" val="28038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TDS at Source; actually </a:t>
            </a:r>
            <a:r>
              <a:rPr lang="en-US" dirty="0" err="1" smtClean="0"/>
              <a:t>Pranab</a:t>
            </a:r>
            <a:r>
              <a:rPr lang="en-US" baseline="0" dirty="0" smtClean="0"/>
              <a:t> </a:t>
            </a:r>
            <a:r>
              <a:rPr lang="en-US" baseline="0" dirty="0" err="1" smtClean="0"/>
              <a:t>Mukharjee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66</a:t>
            </a:fld>
            <a:endParaRPr lang="en-US"/>
          </a:p>
        </p:txBody>
      </p:sp>
    </p:spTree>
    <p:extLst>
      <p:ext uri="{BB962C8B-B14F-4D97-AF65-F5344CB8AC3E}">
        <p14:creationId xmlns:p14="http://schemas.microsoft.com/office/powerpoint/2010/main" val="347158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read the GAAR article on site</a:t>
            </a:r>
          </a:p>
          <a:p>
            <a:r>
              <a:rPr lang="en-US" dirty="0" err="1" smtClean="0"/>
              <a:t>Parthsarthi</a:t>
            </a:r>
            <a:r>
              <a:rPr lang="en-US" dirty="0" smtClean="0"/>
              <a:t> </a:t>
            </a:r>
            <a:r>
              <a:rPr lang="en-US" dirty="0" err="1" smtClean="0"/>
              <a:t>shome</a:t>
            </a:r>
            <a:endParaRPr lang="en-US" dirty="0" smtClean="0"/>
          </a:p>
          <a:p>
            <a:r>
              <a:rPr lang="en-US" dirty="0" err="1" smtClean="0"/>
              <a:t>Shome</a:t>
            </a:r>
            <a:r>
              <a:rPr lang="en-US" dirty="0" smtClean="0"/>
              <a:t> (PM)</a:t>
            </a:r>
          </a:p>
          <a:p>
            <a:r>
              <a:rPr lang="en-US" dirty="0" smtClean="0"/>
              <a:t>no penalty/interest in retrospective</a:t>
            </a:r>
          </a:p>
          <a:p>
            <a:r>
              <a:rPr lang="en-US" dirty="0" smtClean="0"/>
              <a:t>only one rare cases</a:t>
            </a:r>
          </a:p>
          <a:p>
            <a:r>
              <a:rPr lang="en-US" dirty="0" smtClean="0"/>
              <a:t>not to raise revenue for the government.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67</a:t>
            </a:fld>
            <a:endParaRPr lang="en-US"/>
          </a:p>
        </p:txBody>
      </p:sp>
    </p:spTree>
    <p:extLst>
      <p:ext uri="{BB962C8B-B14F-4D97-AF65-F5344CB8AC3E}">
        <p14:creationId xmlns:p14="http://schemas.microsoft.com/office/powerpoint/2010/main" val="161567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read the GAAR article on site</a:t>
            </a:r>
          </a:p>
          <a:p>
            <a:r>
              <a:rPr lang="en-US" dirty="0" err="1" smtClean="0"/>
              <a:t>Parthsarthi</a:t>
            </a:r>
            <a:r>
              <a:rPr lang="en-US" dirty="0" smtClean="0"/>
              <a:t> </a:t>
            </a:r>
            <a:r>
              <a:rPr lang="en-US" dirty="0" err="1" smtClean="0"/>
              <a:t>shome</a:t>
            </a:r>
            <a:endParaRPr lang="en-US" dirty="0" smtClean="0"/>
          </a:p>
          <a:p>
            <a:r>
              <a:rPr lang="en-US" dirty="0" err="1" smtClean="0"/>
              <a:t>Shome</a:t>
            </a:r>
            <a:r>
              <a:rPr lang="en-US" dirty="0" smtClean="0"/>
              <a:t> (PM)</a:t>
            </a:r>
          </a:p>
          <a:p>
            <a:r>
              <a:rPr lang="en-US" dirty="0" smtClean="0"/>
              <a:t>no penalty/interest in retrospective</a:t>
            </a:r>
          </a:p>
          <a:p>
            <a:r>
              <a:rPr lang="en-US" dirty="0" smtClean="0"/>
              <a:t>only one rare cases</a:t>
            </a:r>
          </a:p>
          <a:p>
            <a:r>
              <a:rPr lang="en-US" dirty="0" smtClean="0"/>
              <a:t>not to raise revenue for the government.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68</a:t>
            </a:fld>
            <a:endParaRPr lang="en-US"/>
          </a:p>
        </p:txBody>
      </p:sp>
    </p:spTree>
    <p:extLst>
      <p:ext uri="{BB962C8B-B14F-4D97-AF65-F5344CB8AC3E}">
        <p14:creationId xmlns:p14="http://schemas.microsoft.com/office/powerpoint/2010/main" val="2829530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E9A2AFF5-955A-4EBD-BC93-59B2574E497E}"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7113735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65286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10794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82551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493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A1AC7D-D2A5-4941-AB08-CE449181432D}" type="datetimeFigureOut">
              <a:rPr lang="en-US" smtClean="0"/>
              <a:t>05-Mar-15</a:t>
            </a:fld>
            <a:endParaRPr lang="en-US"/>
          </a:p>
        </p:txBody>
      </p:sp>
      <p:sp>
        <p:nvSpPr>
          <p:cNvPr id="7" name="Slide Number Placeholder 6"/>
          <p:cNvSpPr>
            <a:spLocks noGrp="1"/>
          </p:cNvSpPr>
          <p:nvPr>
            <p:ph type="sldNum" sz="quarter" idx="12"/>
          </p:nvPr>
        </p:nvSpPr>
        <p:spPr/>
        <p:txBody>
          <a:bodyPr/>
          <a:lstStyle/>
          <a:p>
            <a:fld id="{E9A2AFF5-955A-4EBD-BC93-59B2574E497E}"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56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5A1AC7D-D2A5-4941-AB08-CE449181432D}" type="datetimeFigureOut">
              <a:rPr lang="en-US" smtClean="0"/>
              <a:t>05-Mar-15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E9A2AFF5-955A-4EBD-BC93-59B2574E497E}"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5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5A1AC7D-D2A5-4941-AB08-CE449181432D}" type="datetimeFigureOut">
              <a:rPr lang="en-US" smtClean="0"/>
              <a:t>05-Mar-15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E9A2AFF5-955A-4EBD-BC93-59B2574E497E}"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2348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A1AC7D-D2A5-4941-AB08-CE449181432D}" type="datetimeFigureOut">
              <a:rPr lang="en-US" smtClean="0"/>
              <a:t>05-Mar-15</a:t>
            </a:fld>
            <a:endParaRPr lang="en-US"/>
          </a:p>
        </p:txBody>
      </p:sp>
      <p:sp>
        <p:nvSpPr>
          <p:cNvPr id="5" name="Slide Number Placeholder 4"/>
          <p:cNvSpPr>
            <a:spLocks noGrp="1"/>
          </p:cNvSpPr>
          <p:nvPr>
            <p:ph type="sldNum" sz="quarter" idx="12"/>
          </p:nvPr>
        </p:nvSpPr>
        <p:spPr/>
        <p:txBody>
          <a:bodyPr/>
          <a:lstStyle/>
          <a:p>
            <a:fld id="{E9A2AFF5-955A-4EBD-BC93-59B2574E497E}" type="slidenum">
              <a:rPr lang="en-US" smtClean="0"/>
              <a:t>‹#›</a:t>
            </a:fld>
            <a:endParaRPr lang="en-US"/>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54221922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A1AC7D-D2A5-4941-AB08-CE449181432D}" type="datetimeFigureOut">
              <a:rPr lang="en-US" smtClean="0"/>
              <a:t>05-Mar-15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A2AFF5-955A-4EBD-BC93-59B2574E497E}" type="slidenum">
              <a:rPr lang="en-US" smtClean="0"/>
              <a:t>‹#›</a:t>
            </a:fld>
            <a:endParaRPr lang="en-US"/>
          </a:p>
        </p:txBody>
      </p:sp>
    </p:spTree>
    <p:extLst>
      <p:ext uri="{BB962C8B-B14F-4D97-AF65-F5344CB8AC3E}">
        <p14:creationId xmlns:p14="http://schemas.microsoft.com/office/powerpoint/2010/main" val="36538670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2AFF5-955A-4EBD-BC93-59B2574E497E}" type="slidenum">
              <a:rPr lang="en-US" smtClean="0"/>
              <a:t>‹#›</a:t>
            </a:fld>
            <a:endParaRPr lang="en-US"/>
          </a:p>
        </p:txBody>
      </p:sp>
    </p:spTree>
    <p:extLst>
      <p:ext uri="{BB962C8B-B14F-4D97-AF65-F5344CB8AC3E}">
        <p14:creationId xmlns:p14="http://schemas.microsoft.com/office/powerpoint/2010/main" val="36769442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58253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2AFF5-955A-4EBD-BC93-59B2574E497E}" type="slidenum">
              <a:rPr lang="en-US" smtClean="0"/>
              <a:t>‹#›</a:t>
            </a:fld>
            <a:endParaRPr lang="en-US"/>
          </a:p>
        </p:txBody>
      </p:sp>
    </p:spTree>
    <p:extLst>
      <p:ext uri="{BB962C8B-B14F-4D97-AF65-F5344CB8AC3E}">
        <p14:creationId xmlns:p14="http://schemas.microsoft.com/office/powerpoint/2010/main" val="29415762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Tree>
    <p:extLst>
      <p:ext uri="{BB962C8B-B14F-4D97-AF65-F5344CB8AC3E}">
        <p14:creationId xmlns:p14="http://schemas.microsoft.com/office/powerpoint/2010/main" val="41622876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1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0664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72735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5117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585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45137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8598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A1AC7D-D2A5-4941-AB08-CE449181432D}" type="datetimeFigureOut">
              <a:rPr lang="en-US" smtClean="0"/>
              <a:t>05-Mar-15</a:t>
            </a:fld>
            <a:endParaRPr lang="en-US"/>
          </a:p>
        </p:txBody>
      </p:sp>
      <p:sp>
        <p:nvSpPr>
          <p:cNvPr id="6" name="Slide Number Placeholder 5"/>
          <p:cNvSpPr>
            <a:spLocks noGrp="1"/>
          </p:cNvSpPr>
          <p:nvPr>
            <p:ph type="sldNum" sz="quarter" idx="12"/>
          </p:nvPr>
        </p:nvSpPr>
        <p:spPr/>
        <p:txBody>
          <a:bodyPr/>
          <a:lstStyle/>
          <a:p>
            <a:fld id="{E9A2AFF5-955A-4EBD-BC93-59B2574E497E}"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38854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1AC7D-D2A5-4941-AB08-CE449181432D}" type="datetimeFigureOut">
              <a:rPr lang="en-US" smtClean="0"/>
              <a:t>05-Mar-15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2AFF5-955A-4EBD-BC93-59B2574E497E}" type="slidenum">
              <a:rPr lang="en-US" smtClean="0"/>
              <a:t>‹#›</a:t>
            </a:fld>
            <a:endParaRPr lang="en-US"/>
          </a:p>
        </p:txBody>
      </p:sp>
    </p:spTree>
    <p:extLst>
      <p:ext uri="{BB962C8B-B14F-4D97-AF65-F5344CB8AC3E}">
        <p14:creationId xmlns:p14="http://schemas.microsoft.com/office/powerpoint/2010/main" val="12345709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73.xml.rels><?xml version="1.0" encoding="UTF-8" standalone="yes"?>
<Relationships xmlns="http://schemas.openxmlformats.org/package/2006/relationships"><Relationship Id="rId3" Type="http://schemas.openxmlformats.org/officeDocument/2006/relationships/hyperlink" Target="http://mrunal.org/2014/07/budget-advance-pricing-agreement-arms-length-vodafone-transfer-pricing-dtc-gaar-advance-tax-ruling-explained.html#632" TargetMode="External"/><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eg"/></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Debt and Deficit</a:t>
            </a:r>
            <a:endParaRPr lang="en-US" dirty="0"/>
          </a:p>
        </p:txBody>
      </p:sp>
      <p:sp>
        <p:nvSpPr>
          <p:cNvPr id="3" name="Subtitle 2"/>
          <p:cNvSpPr>
            <a:spLocks noGrp="1"/>
          </p:cNvSpPr>
          <p:nvPr>
            <p:ph type="body" idx="1"/>
          </p:nvPr>
        </p:nvSpPr>
        <p:spPr>
          <a:xfrm>
            <a:off x="831850" y="2064470"/>
            <a:ext cx="10515600" cy="4025182"/>
          </a:xfrm>
        </p:spPr>
        <p:txBody>
          <a:bodyPr>
            <a:normAutofit fontScale="92500" lnSpcReduction="10000"/>
          </a:bodyPr>
          <a:lstStyle/>
          <a:p>
            <a:r>
              <a:rPr lang="en-US" dirty="0" smtClean="0"/>
              <a:t>Formulas and figures?</a:t>
            </a:r>
          </a:p>
          <a:p>
            <a:r>
              <a:rPr lang="en-US" dirty="0" smtClean="0"/>
              <a:t>Why is fiscal deficit bad?</a:t>
            </a:r>
            <a:endParaRPr lang="en-US" dirty="0"/>
          </a:p>
          <a:p>
            <a:r>
              <a:rPr lang="en-US" dirty="0" smtClean="0"/>
              <a:t>FRBM Act provisions?</a:t>
            </a:r>
          </a:p>
          <a:p>
            <a:r>
              <a:rPr lang="en-US" dirty="0" smtClean="0"/>
              <a:t>Why Public Debt Management </a:t>
            </a:r>
            <a:r>
              <a:rPr lang="en-US" dirty="0" smtClean="0"/>
              <a:t>Agency?</a:t>
            </a:r>
            <a:endParaRPr lang="en-US" dirty="0" smtClean="0"/>
          </a:p>
          <a:p>
            <a:r>
              <a:rPr lang="en-US" dirty="0" smtClean="0"/>
              <a:t>Economic Survey Vol1.ch2 and 10; vol-2-ch-2</a:t>
            </a:r>
          </a:p>
          <a:p>
            <a:r>
              <a:rPr lang="en-US" dirty="0" smtClean="0"/>
              <a:t>14</a:t>
            </a:r>
            <a:r>
              <a:rPr lang="en-US" baseline="30000" dirty="0" smtClean="0"/>
              <a:t>th</a:t>
            </a:r>
            <a:r>
              <a:rPr lang="en-US" dirty="0" smtClean="0"/>
              <a:t> Finance commission</a:t>
            </a:r>
            <a:endParaRPr lang="en-US" dirty="0"/>
          </a:p>
        </p:txBody>
      </p:sp>
    </p:spTree>
    <p:extLst>
      <p:ext uri="{BB962C8B-B14F-4D97-AF65-F5344CB8AC3E}">
        <p14:creationId xmlns:p14="http://schemas.microsoft.com/office/powerpoint/2010/main" val="352697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56712" y="3220244"/>
            <a:ext cx="2314575" cy="2657475"/>
          </a:xfrm>
        </p:spPr>
      </p:pic>
      <p:sp>
        <p:nvSpPr>
          <p:cNvPr id="3" name="Content Placeholder 2"/>
          <p:cNvSpPr>
            <a:spLocks noGrp="1"/>
          </p:cNvSpPr>
          <p:nvPr>
            <p:ph idx="1"/>
          </p:nvPr>
        </p:nvSpPr>
        <p:spPr/>
        <p:txBody>
          <a:bodyPr/>
          <a:lstStyle/>
          <a:p>
            <a:r>
              <a:rPr lang="en-US" dirty="0" smtClean="0"/>
              <a:t>RD=&gt;ERD: Creative budgeting and accounting manipulations, to reach FRBM targets</a:t>
            </a:r>
          </a:p>
          <a:p>
            <a:r>
              <a:rPr lang="en-US" dirty="0" smtClean="0"/>
              <a:t>Should replace ERD=&gt; RD.</a:t>
            </a:r>
          </a:p>
          <a:p>
            <a:r>
              <a:rPr lang="en-US" dirty="0" smtClean="0"/>
              <a:t>Target: 0% RD by 1/4/2015</a:t>
            </a:r>
            <a:endParaRPr lang="en-US" dirty="0"/>
          </a:p>
        </p:txBody>
      </p:sp>
      <p:sp>
        <p:nvSpPr>
          <p:cNvPr id="4" name="Title 3"/>
          <p:cNvSpPr>
            <a:spLocks noGrp="1"/>
          </p:cNvSpPr>
          <p:nvPr>
            <p:ph type="title"/>
          </p:nvPr>
        </p:nvSpPr>
        <p:spPr/>
        <p:txBody>
          <a:bodyPr/>
          <a:lstStyle/>
          <a:p>
            <a:r>
              <a:rPr lang="en-US" dirty="0" smtClean="0"/>
              <a:t>ERD Opposed</a:t>
            </a:r>
            <a:endParaRPr lang="en-US" dirty="0"/>
          </a:p>
        </p:txBody>
      </p:sp>
      <p:sp>
        <p:nvSpPr>
          <p:cNvPr id="5" name="Text Placeholder 4"/>
          <p:cNvSpPr>
            <a:spLocks noGrp="1"/>
          </p:cNvSpPr>
          <p:nvPr>
            <p:ph type="body" sz="quarter" idx="13"/>
          </p:nvPr>
        </p:nvSpPr>
        <p:spPr/>
        <p:txBody>
          <a:bodyPr/>
          <a:lstStyle/>
          <a:p>
            <a:r>
              <a:rPr lang="en-US" dirty="0" smtClean="0"/>
              <a:t>14</a:t>
            </a:r>
            <a:r>
              <a:rPr lang="en-US" baseline="30000" dirty="0" smtClean="0"/>
              <a:t>th</a:t>
            </a:r>
            <a:r>
              <a:rPr lang="en-US" dirty="0" smtClean="0"/>
              <a:t> FC</a:t>
            </a:r>
            <a:endParaRPr lang="en-US" dirty="0"/>
          </a:p>
        </p:txBody>
      </p:sp>
    </p:spTree>
    <p:extLst>
      <p:ext uri="{BB962C8B-B14F-4D97-AF65-F5344CB8AC3E}">
        <p14:creationId xmlns:p14="http://schemas.microsoft.com/office/powerpoint/2010/main" val="160761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Budgetary deficit (BD)</a:t>
            </a:r>
            <a:endParaRPr lang="en-US" dirty="0"/>
          </a:p>
        </p:txBody>
      </p:sp>
      <p:sp>
        <p:nvSpPr>
          <p:cNvPr id="3" name="TextBox 2"/>
          <p:cNvSpPr txBox="1"/>
          <p:nvPr/>
        </p:nvSpPr>
        <p:spPr>
          <a:xfrm>
            <a:off x="332923" y="2813758"/>
            <a:ext cx="2344290" cy="1838801"/>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a:t>
            </a:r>
          </a:p>
          <a:p>
            <a:pPr algn="ctr"/>
            <a:r>
              <a:rPr lang="en-US" sz="3600" dirty="0" smtClean="0">
                <a:solidFill>
                  <a:schemeClr val="tx1">
                    <a:lumMod val="85000"/>
                    <a:lumOff val="15000"/>
                  </a:schemeClr>
                </a:solidFill>
                <a:latin typeface="Franklin Gothic Heavy" panose="020B0903020102020204" pitchFamily="34" charset="0"/>
              </a:rPr>
              <a:t>receipts</a:t>
            </a:r>
            <a:endParaRPr lang="en-US" sz="3600" dirty="0">
              <a:solidFill>
                <a:schemeClr val="tx1">
                  <a:lumMod val="85000"/>
                  <a:lumOff val="15000"/>
                </a:schemeClr>
              </a:solidFill>
              <a:latin typeface="Franklin Gothic Heavy" panose="020B0903020102020204" pitchFamily="34" charset="0"/>
            </a:endParaRPr>
          </a:p>
        </p:txBody>
      </p:sp>
      <p:sp>
        <p:nvSpPr>
          <p:cNvPr id="4" name="TextBox 3"/>
          <p:cNvSpPr txBox="1"/>
          <p:nvPr/>
        </p:nvSpPr>
        <p:spPr>
          <a:xfrm>
            <a:off x="2812172" y="2813758"/>
            <a:ext cx="2457411" cy="1838801"/>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Capital</a:t>
            </a:r>
          </a:p>
          <a:p>
            <a:pPr algn="ctr"/>
            <a:r>
              <a:rPr lang="en-US" sz="3600" dirty="0" smtClean="0">
                <a:solidFill>
                  <a:schemeClr val="tx1">
                    <a:lumMod val="85000"/>
                    <a:lumOff val="15000"/>
                  </a:schemeClr>
                </a:solidFill>
                <a:latin typeface="Franklin Gothic Heavy" panose="020B0903020102020204" pitchFamily="34" charset="0"/>
              </a:rPr>
              <a:t>receipts</a:t>
            </a:r>
            <a:endParaRPr lang="en-US" sz="3600" dirty="0">
              <a:solidFill>
                <a:schemeClr val="tx1">
                  <a:lumMod val="85000"/>
                  <a:lumOff val="15000"/>
                </a:schemeClr>
              </a:solidFill>
              <a:latin typeface="Franklin Gothic Heavy" panose="020B0903020102020204" pitchFamily="34" charset="0"/>
            </a:endParaRPr>
          </a:p>
        </p:txBody>
      </p:sp>
      <p:sp>
        <p:nvSpPr>
          <p:cNvPr id="5" name="TextBox 4"/>
          <p:cNvSpPr txBox="1"/>
          <p:nvPr/>
        </p:nvSpPr>
        <p:spPr>
          <a:xfrm>
            <a:off x="270156" y="1823634"/>
            <a:ext cx="2407057"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Tax + Non</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2812173" y="1823634"/>
            <a:ext cx="2457411"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Debt +non</a:t>
            </a:r>
            <a:endParaRPr lang="en-US" sz="3600" dirty="0">
              <a:solidFill>
                <a:schemeClr val="tx1">
                  <a:lumMod val="85000"/>
                  <a:lumOff val="15000"/>
                </a:schemeClr>
              </a:solidFill>
              <a:latin typeface="Franklin Gothic Heavy" panose="020B0903020102020204" pitchFamily="34" charset="0"/>
            </a:endParaRPr>
          </a:p>
        </p:txBody>
      </p:sp>
      <p:sp>
        <p:nvSpPr>
          <p:cNvPr id="7" name="TextBox 6"/>
          <p:cNvSpPr txBox="1"/>
          <p:nvPr/>
        </p:nvSpPr>
        <p:spPr>
          <a:xfrm>
            <a:off x="236612" y="4336931"/>
            <a:ext cx="5151120" cy="990124"/>
          </a:xfrm>
          <a:prstGeom prst="up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Total Receipts</a:t>
            </a:r>
            <a:endParaRPr lang="en-US" sz="3600" dirty="0">
              <a:solidFill>
                <a:schemeClr val="tx1">
                  <a:lumMod val="85000"/>
                  <a:lumOff val="15000"/>
                </a:schemeClr>
              </a:solidFill>
              <a:latin typeface="Franklin Gothic Heavy" panose="020B0903020102020204" pitchFamily="34" charset="0"/>
            </a:endParaRPr>
          </a:p>
        </p:txBody>
      </p:sp>
      <p:sp>
        <p:nvSpPr>
          <p:cNvPr id="8" name="TextBox 7"/>
          <p:cNvSpPr txBox="1"/>
          <p:nvPr/>
        </p:nvSpPr>
        <p:spPr>
          <a:xfrm>
            <a:off x="5399673" y="817143"/>
            <a:ext cx="3263246" cy="1838801"/>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a:t>
            </a:r>
          </a:p>
          <a:p>
            <a:pPr algn="ctr"/>
            <a:r>
              <a:rPr lang="en-US" sz="3600" dirty="0" smtClean="0">
                <a:solidFill>
                  <a:schemeClr val="tx1">
                    <a:lumMod val="85000"/>
                    <a:lumOff val="15000"/>
                  </a:schemeClr>
                </a:solidFill>
                <a:latin typeface="Franklin Gothic Heavy" panose="020B0903020102020204" pitchFamily="34" charset="0"/>
              </a:rPr>
              <a:t>Expenditure</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8797878" y="817143"/>
            <a:ext cx="3200558" cy="1838801"/>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Capital</a:t>
            </a:r>
          </a:p>
          <a:p>
            <a:pPr algn="ctr"/>
            <a:r>
              <a:rPr lang="en-US" sz="3600" dirty="0" smtClean="0">
                <a:solidFill>
                  <a:schemeClr val="tx1">
                    <a:lumMod val="85000"/>
                    <a:lumOff val="15000"/>
                  </a:schemeClr>
                </a:solidFill>
                <a:latin typeface="Franklin Gothic Heavy" panose="020B0903020102020204" pitchFamily="34" charset="0"/>
              </a:rPr>
              <a:t>Expenditure</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6818092" y="3539313"/>
            <a:ext cx="2407057"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Plan</a:t>
            </a:r>
            <a:endParaRPr lang="en-US" sz="3600" dirty="0">
              <a:solidFill>
                <a:schemeClr val="tx1">
                  <a:lumMod val="85000"/>
                  <a:lumOff val="15000"/>
                </a:schemeClr>
              </a:solidFill>
              <a:latin typeface="Franklin Gothic Heavy" panose="020B0903020102020204" pitchFamily="34" charset="0"/>
            </a:endParaRPr>
          </a:p>
        </p:txBody>
      </p:sp>
      <p:sp>
        <p:nvSpPr>
          <p:cNvPr id="11" name="TextBox 10"/>
          <p:cNvSpPr txBox="1"/>
          <p:nvPr/>
        </p:nvSpPr>
        <p:spPr>
          <a:xfrm>
            <a:off x="9360109" y="3539313"/>
            <a:ext cx="2457411"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Non Plan</a:t>
            </a:r>
            <a:endParaRPr lang="en-US" sz="3600" dirty="0">
              <a:solidFill>
                <a:schemeClr val="tx1">
                  <a:lumMod val="85000"/>
                  <a:lumOff val="15000"/>
                </a:schemeClr>
              </a:solidFill>
              <a:latin typeface="Franklin Gothic Heavy" panose="020B0903020102020204" pitchFamily="34" charset="0"/>
            </a:endParaRPr>
          </a:p>
        </p:txBody>
      </p:sp>
      <p:sp>
        <p:nvSpPr>
          <p:cNvPr id="12" name="TextBox 11"/>
          <p:cNvSpPr txBox="1"/>
          <p:nvPr/>
        </p:nvSpPr>
        <p:spPr>
          <a:xfrm>
            <a:off x="6818092" y="4336931"/>
            <a:ext cx="5151120" cy="990124"/>
          </a:xfrm>
          <a:prstGeom prst="up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Total Expenditure</a:t>
            </a:r>
            <a:endParaRPr lang="en-US" sz="3600" dirty="0">
              <a:solidFill>
                <a:schemeClr val="tx1">
                  <a:lumMod val="85000"/>
                  <a:lumOff val="15000"/>
                </a:schemeClr>
              </a:solidFill>
              <a:latin typeface="Franklin Gothic Heavy" panose="020B0903020102020204" pitchFamily="34" charset="0"/>
            </a:endParaRPr>
          </a:p>
        </p:txBody>
      </p:sp>
      <p:cxnSp>
        <p:nvCxnSpPr>
          <p:cNvPr id="14" name="Straight Arrow Connector 13"/>
          <p:cNvCxnSpPr>
            <a:stCxn id="8" idx="2"/>
          </p:cNvCxnSpPr>
          <p:nvPr/>
        </p:nvCxnSpPr>
        <p:spPr>
          <a:xfrm>
            <a:off x="7022969" y="2655944"/>
            <a:ext cx="914400" cy="914400"/>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1" idx="0"/>
          </p:cNvCxnSpPr>
          <p:nvPr/>
        </p:nvCxnSpPr>
        <p:spPr>
          <a:xfrm>
            <a:off x="7031296" y="2655944"/>
            <a:ext cx="3557519" cy="883369"/>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flipH="1">
            <a:off x="8021621" y="2655944"/>
            <a:ext cx="2376536" cy="883369"/>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0398157" y="2655944"/>
            <a:ext cx="190658" cy="883369"/>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658935" y="5252242"/>
            <a:ext cx="5151120" cy="990124"/>
          </a:xfrm>
          <a:prstGeom prst="upArrowCallout">
            <a:avLst/>
          </a:prstGeom>
          <a:solidFill>
            <a:srgbClr val="FFC000"/>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BD: 0 | -ve | +ve</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29583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1000"/>
                                        <p:tgtEl>
                                          <p:spTgt spid="9"/>
                                        </p:tgtEl>
                                      </p:cBhvr>
                                    </p:animEffect>
                                    <p:anim calcmode="lin" valueType="num">
                                      <p:cBhvr>
                                        <p:cTn id="63" dur="1000" fill="hold"/>
                                        <p:tgtEl>
                                          <p:spTgt spid="9"/>
                                        </p:tgtEl>
                                        <p:attrNameLst>
                                          <p:attrName>ppt_x</p:attrName>
                                        </p:attrNameLst>
                                      </p:cBhvr>
                                      <p:tavLst>
                                        <p:tav tm="0">
                                          <p:val>
                                            <p:strVal val="#ppt_x"/>
                                          </p:val>
                                        </p:tav>
                                        <p:tav tm="100000">
                                          <p:val>
                                            <p:strVal val="#ppt_x"/>
                                          </p:val>
                                        </p:tav>
                                      </p:tavLst>
                                    </p:anim>
                                    <p:anim calcmode="lin" valueType="num">
                                      <p:cBhvr>
                                        <p:cTn id="6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incoming</a:t>
            </a:r>
            <a:endParaRPr lang="en-US" dirty="0"/>
          </a:p>
        </p:txBody>
      </p:sp>
      <p:pic>
        <p:nvPicPr>
          <p:cNvPr id="7" name="Content Placeholder 6"/>
          <p:cNvPicPr>
            <a:picLocks noGrp="1" noChangeAspect="1"/>
          </p:cNvPicPr>
          <p:nvPr>
            <p:ph sz="half" idx="2"/>
          </p:nvPr>
        </p:nvPicPr>
        <p:blipFill>
          <a:blip r:embed="rId2"/>
          <a:stretch>
            <a:fillRect/>
          </a:stretch>
        </p:blipFill>
        <p:spPr>
          <a:xfrm>
            <a:off x="220110" y="1233488"/>
            <a:ext cx="5777465" cy="2485227"/>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196012" y="1233487"/>
            <a:ext cx="5672801" cy="2485227"/>
          </a:xfrm>
          <a:prstGeom prst="rect">
            <a:avLst/>
          </a:prstGeom>
        </p:spPr>
      </p:pic>
      <p:sp>
        <p:nvSpPr>
          <p:cNvPr id="6" name="Text Placeholder 5"/>
          <p:cNvSpPr>
            <a:spLocks noGrp="1"/>
          </p:cNvSpPr>
          <p:nvPr>
            <p:ph type="body" idx="13"/>
          </p:nvPr>
        </p:nvSpPr>
        <p:spPr/>
        <p:txBody>
          <a:bodyPr/>
          <a:lstStyle/>
          <a:p>
            <a:r>
              <a:rPr lang="en-US" dirty="0" smtClean="0"/>
              <a:t>outgoing</a:t>
            </a:r>
            <a:endParaRPr lang="en-US" dirty="0"/>
          </a:p>
        </p:txBody>
      </p:sp>
      <p:sp>
        <p:nvSpPr>
          <p:cNvPr id="9" name="TextBox 8"/>
          <p:cNvSpPr txBox="1"/>
          <p:nvPr/>
        </p:nvSpPr>
        <p:spPr>
          <a:xfrm>
            <a:off x="3323270" y="3718714"/>
            <a:ext cx="5603913" cy="2308324"/>
          </a:xfrm>
          <a:prstGeom prst="rect">
            <a:avLst/>
          </a:prstGeom>
          <a:solidFill>
            <a:schemeClr val="accent2">
              <a:lumMod val="20000"/>
              <a:lumOff val="8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hi-IN" sz="3600" b="1" u="sng" dirty="0" smtClean="0">
                <a:solidFill>
                  <a:srgbClr val="FF0000"/>
                </a:solidFill>
                <a:latin typeface="Franklin Gothic Heavy" panose="020B0903020102020204" pitchFamily="34" charset="0"/>
              </a:rPr>
              <a:t>रट्टा मारो जिंदाबाद</a:t>
            </a:r>
            <a:endParaRPr lang="en-US" sz="3600" b="1" u="sng" dirty="0" smtClean="0">
              <a:solidFill>
                <a:srgbClr val="FF0000"/>
              </a:solidFill>
              <a:latin typeface="Franklin Gothic Heavy" panose="020B0903020102020204" pitchFamily="34" charset="0"/>
            </a:endParaRPr>
          </a:p>
          <a:p>
            <a:pPr marL="742950" indent="-742950">
              <a:buFont typeface="+mj-lt"/>
              <a:buAutoNum type="arabicPeriod"/>
            </a:pPr>
            <a:r>
              <a:rPr lang="en-US" sz="3600" dirty="0" smtClean="0">
                <a:solidFill>
                  <a:schemeClr val="tx1">
                    <a:lumMod val="85000"/>
                    <a:lumOff val="15000"/>
                  </a:schemeClr>
                </a:solidFill>
                <a:latin typeface="Franklin Gothic Heavy" panose="020B0903020102020204" pitchFamily="34" charset="0"/>
              </a:rPr>
              <a:t>RR&gt; CR</a:t>
            </a:r>
          </a:p>
          <a:p>
            <a:pPr marL="742950" indent="-742950">
              <a:buFont typeface="+mj-lt"/>
              <a:buAutoNum type="arabicPeriod"/>
            </a:pPr>
            <a:r>
              <a:rPr lang="en-US" sz="3600" dirty="0" smtClean="0">
                <a:solidFill>
                  <a:schemeClr val="tx1">
                    <a:lumMod val="85000"/>
                    <a:lumOff val="15000"/>
                  </a:schemeClr>
                </a:solidFill>
                <a:latin typeface="Franklin Gothic Heavy" panose="020B0903020102020204" pitchFamily="34" charset="0"/>
              </a:rPr>
              <a:t>NP_EXDR&gt;P_EXDR</a:t>
            </a:r>
          </a:p>
          <a:p>
            <a:pPr marL="742950" indent="-742950">
              <a:buFont typeface="+mj-lt"/>
              <a:buAutoNum type="arabicPeriod"/>
            </a:pPr>
            <a:r>
              <a:rPr lang="en-US" sz="3600" dirty="0" smtClean="0">
                <a:solidFill>
                  <a:schemeClr val="tx1">
                    <a:lumMod val="85000"/>
                    <a:lumOff val="15000"/>
                  </a:schemeClr>
                </a:solidFill>
                <a:latin typeface="Franklin Gothic Heavy" panose="020B0903020102020204" pitchFamily="34" charset="0"/>
              </a:rPr>
              <a:t>BD=0</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32368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t="20301" b="9750"/>
          <a:stretch/>
        </p:blipFill>
        <p:spPr>
          <a:xfrm>
            <a:off x="940248" y="665926"/>
            <a:ext cx="10311503" cy="3716404"/>
          </a:xfrm>
        </p:spPr>
      </p:pic>
      <p:sp>
        <p:nvSpPr>
          <p:cNvPr id="3" name="Title 2"/>
          <p:cNvSpPr>
            <a:spLocks noGrp="1"/>
          </p:cNvSpPr>
          <p:nvPr>
            <p:ph type="title"/>
          </p:nvPr>
        </p:nvSpPr>
        <p:spPr/>
        <p:txBody>
          <a:bodyPr>
            <a:normAutofit fontScale="90000"/>
          </a:bodyPr>
          <a:lstStyle/>
          <a:p>
            <a:r>
              <a:rPr lang="en-US" smtClean="0"/>
              <a:t>How Budget Deficit=0?</a:t>
            </a:r>
            <a:endParaRPr lang="en-US" dirty="0"/>
          </a:p>
        </p:txBody>
      </p:sp>
      <p:sp>
        <p:nvSpPr>
          <p:cNvPr id="10" name="TextBox 9"/>
          <p:cNvSpPr txBox="1"/>
          <p:nvPr/>
        </p:nvSpPr>
        <p:spPr>
          <a:xfrm rot="20050551">
            <a:off x="7823137" y="2134657"/>
            <a:ext cx="3207060"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Franklin Gothic Heavy" panose="020B0903020102020204" pitchFamily="34" charset="0"/>
              </a:rPr>
              <a:t>borrowing</a:t>
            </a:r>
            <a:endParaRPr lang="en-US" sz="3600" dirty="0">
              <a:latin typeface="Franklin Gothic Heavy" panose="020B0903020102020204" pitchFamily="34" charset="0"/>
            </a:endParaRPr>
          </a:p>
        </p:txBody>
      </p:sp>
      <p:sp>
        <p:nvSpPr>
          <p:cNvPr id="11" name="TextBox 10"/>
          <p:cNvSpPr txBox="1"/>
          <p:nvPr/>
        </p:nvSpPr>
        <p:spPr>
          <a:xfrm>
            <a:off x="1625499" y="4252732"/>
            <a:ext cx="8941002" cy="2308324"/>
          </a:xfrm>
          <a:prstGeom prst="rect">
            <a:avLst/>
          </a:prstGeom>
          <a:solidFill>
            <a:schemeClr val="accent2">
              <a:lumMod val="20000"/>
              <a:lumOff val="8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b="1" u="sng" dirty="0" smtClean="0">
                <a:solidFill>
                  <a:srgbClr val="FF0000"/>
                </a:solidFill>
                <a:latin typeface="Franklin Gothic Heavy" panose="020B0903020102020204" pitchFamily="34" charset="0"/>
              </a:rPr>
              <a:t>How to get zero answer?</a:t>
            </a:r>
          </a:p>
          <a:p>
            <a:pPr marL="742950" indent="-742950">
              <a:buFont typeface="+mj-lt"/>
              <a:buAutoNum type="arabicPeriod"/>
            </a:pPr>
            <a:r>
              <a:rPr lang="en-US" sz="3600" dirty="0" smtClean="0">
                <a:solidFill>
                  <a:schemeClr val="tx1">
                    <a:lumMod val="85000"/>
                    <a:lumOff val="15000"/>
                  </a:schemeClr>
                </a:solidFill>
                <a:latin typeface="Franklin Gothic Heavy" panose="020B0903020102020204" pitchFamily="34" charset="0"/>
              </a:rPr>
              <a:t>BoP: capital surplus / RBI  Forex reserve</a:t>
            </a:r>
          </a:p>
          <a:p>
            <a:pPr marL="742950" indent="-742950">
              <a:buFont typeface="+mj-lt"/>
              <a:buAutoNum type="arabicPeriod"/>
            </a:pPr>
            <a:r>
              <a:rPr lang="en-US" sz="3600" dirty="0" smtClean="0">
                <a:solidFill>
                  <a:schemeClr val="tx1">
                    <a:lumMod val="85000"/>
                    <a:lumOff val="15000"/>
                  </a:schemeClr>
                </a:solidFill>
                <a:latin typeface="Franklin Gothic Heavy" panose="020B0903020102020204" pitchFamily="34" charset="0"/>
              </a:rPr>
              <a:t>Budget: </a:t>
            </a:r>
            <a:r>
              <a:rPr lang="en-US" sz="3600" dirty="0">
                <a:solidFill>
                  <a:schemeClr val="tx1">
                    <a:lumMod val="85000"/>
                    <a:lumOff val="15000"/>
                  </a:schemeClr>
                </a:solidFill>
                <a:latin typeface="Franklin Gothic Heavy" panose="020B0903020102020204" pitchFamily="34" charset="0"/>
              </a:rPr>
              <a:t>borrowing (capital </a:t>
            </a:r>
            <a:r>
              <a:rPr lang="en-US" sz="3600" dirty="0" smtClean="0">
                <a:solidFill>
                  <a:schemeClr val="tx1">
                    <a:lumMod val="85000"/>
                    <a:lumOff val="15000"/>
                  </a:schemeClr>
                </a:solidFill>
                <a:latin typeface="Franklin Gothic Heavy" panose="020B0903020102020204" pitchFamily="34" charset="0"/>
              </a:rPr>
              <a:t>account)</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416234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Sukhmoy</a:t>
            </a:r>
            <a:r>
              <a:rPr lang="en-US" dirty="0"/>
              <a:t> </a:t>
            </a:r>
            <a:r>
              <a:rPr lang="en-US" dirty="0" err="1"/>
              <a:t>Chakravarti</a:t>
            </a:r>
            <a:r>
              <a:rPr lang="en-US" dirty="0"/>
              <a:t>: 97-98 </a:t>
            </a:r>
          </a:p>
        </p:txBody>
      </p:sp>
      <p:sp>
        <p:nvSpPr>
          <p:cNvPr id="3" name="TextBox 2"/>
          <p:cNvSpPr txBox="1"/>
          <p:nvPr/>
        </p:nvSpPr>
        <p:spPr>
          <a:xfrm>
            <a:off x="691896" y="4976079"/>
            <a:ext cx="367588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Budget Deficit</a:t>
            </a:r>
            <a:endParaRPr lang="en-US" sz="3600" dirty="0">
              <a:solidFill>
                <a:schemeClr val="tx1">
                  <a:lumMod val="85000"/>
                  <a:lumOff val="15000"/>
                </a:schemeClr>
              </a:solidFill>
              <a:latin typeface="Franklin Gothic Heavy" panose="020B0903020102020204" pitchFamily="34" charset="0"/>
            </a:endParaRPr>
          </a:p>
        </p:txBody>
      </p:sp>
      <p:sp>
        <p:nvSpPr>
          <p:cNvPr id="5" name="TextBox 4"/>
          <p:cNvSpPr txBox="1"/>
          <p:nvPr/>
        </p:nvSpPr>
        <p:spPr>
          <a:xfrm>
            <a:off x="2804160" y="3622767"/>
            <a:ext cx="3867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Fiscal Deficit </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4568952" y="4976079"/>
            <a:ext cx="5151120" cy="990124"/>
          </a:xfrm>
          <a:prstGeom prst="upArrowCallout">
            <a:avLst/>
          </a:prstGeom>
          <a:solidFill>
            <a:srgbClr val="92D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 Market Borrowing</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5208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b="16618"/>
          <a:stretch/>
        </p:blipFill>
        <p:spPr>
          <a:xfrm>
            <a:off x="838200" y="874648"/>
            <a:ext cx="10299080" cy="3310853"/>
          </a:xfrm>
          <a:prstGeom prst="rect">
            <a:avLst/>
          </a:prstGeom>
        </p:spPr>
      </p:pic>
      <p:sp>
        <p:nvSpPr>
          <p:cNvPr id="2" name="Title 1"/>
          <p:cNvSpPr>
            <a:spLocks noGrp="1"/>
          </p:cNvSpPr>
          <p:nvPr>
            <p:ph type="title"/>
          </p:nvPr>
        </p:nvSpPr>
        <p:spPr/>
        <p:txBody>
          <a:bodyPr>
            <a:normAutofit fontScale="90000"/>
          </a:bodyPr>
          <a:lstStyle/>
          <a:p>
            <a:r>
              <a:rPr lang="en-US" dirty="0" smtClean="0"/>
              <a:t>Fiscal Deficit (</a:t>
            </a:r>
            <a:r>
              <a:rPr lang="hi-IN" dirty="0" smtClean="0"/>
              <a:t>राजकोषीय</a:t>
            </a:r>
            <a:r>
              <a:rPr lang="en-US" dirty="0" smtClean="0"/>
              <a:t>)</a:t>
            </a:r>
            <a:endParaRPr lang="en-US" dirty="0"/>
          </a:p>
        </p:txBody>
      </p:sp>
    </p:spTree>
    <p:extLst>
      <p:ext uri="{BB962C8B-B14F-4D97-AF65-F5344CB8AC3E}">
        <p14:creationId xmlns:p14="http://schemas.microsoft.com/office/powerpoint/2010/main" val="1424224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874648"/>
            <a:ext cx="10299080" cy="3970729"/>
          </a:xfrm>
          <a:prstGeom prst="rect">
            <a:avLst/>
          </a:prstGeom>
        </p:spPr>
      </p:pic>
      <p:sp>
        <p:nvSpPr>
          <p:cNvPr id="2" name="Title 1"/>
          <p:cNvSpPr>
            <a:spLocks noGrp="1"/>
          </p:cNvSpPr>
          <p:nvPr>
            <p:ph type="title"/>
          </p:nvPr>
        </p:nvSpPr>
        <p:spPr/>
        <p:txBody>
          <a:bodyPr>
            <a:normAutofit fontScale="90000"/>
          </a:bodyPr>
          <a:lstStyle/>
          <a:p>
            <a:r>
              <a:rPr lang="en-US" dirty="0" smtClean="0"/>
              <a:t>Fiscal Deficit (</a:t>
            </a:r>
            <a:r>
              <a:rPr lang="hi-IN" dirty="0" smtClean="0"/>
              <a:t>राजकोषीय</a:t>
            </a:r>
            <a:r>
              <a:rPr lang="en-US" dirty="0" smtClean="0"/>
              <a:t>)</a:t>
            </a:r>
            <a:endParaRPr lang="en-US" dirty="0"/>
          </a:p>
        </p:txBody>
      </p:sp>
    </p:spTree>
    <p:extLst>
      <p:ext uri="{BB962C8B-B14F-4D97-AF65-F5344CB8AC3E}">
        <p14:creationId xmlns:p14="http://schemas.microsoft.com/office/powerpoint/2010/main" val="647402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Fiscal deficit Target: delayed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38369879"/>
              </p:ext>
            </p:extLst>
          </p:nvPr>
        </p:nvGraphicFramePr>
        <p:xfrm>
          <a:off x="838200" y="914400"/>
          <a:ext cx="10515600" cy="526256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582944" y="3292168"/>
            <a:ext cx="6493513"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FRBM, Survey, 14FC want 3%</a:t>
            </a:r>
          </a:p>
          <a:p>
            <a:pPr algn="ctr"/>
            <a:r>
              <a:rPr lang="en-US" sz="3600" dirty="0" smtClean="0">
                <a:solidFill>
                  <a:schemeClr val="tx1">
                    <a:lumMod val="85000"/>
                    <a:lumOff val="15000"/>
                  </a:schemeClr>
                </a:solidFill>
                <a:latin typeface="Franklin Gothic Heavy" panose="020B0903020102020204" pitchFamily="34" charset="0"/>
              </a:rPr>
              <a:t>Here by 31/3/2017</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9332535" y="3015170"/>
            <a:ext cx="2021265" cy="1200329"/>
          </a:xfrm>
          <a:prstGeom prst="rect">
            <a:avLst/>
          </a:prstGeom>
          <a:solidFill>
            <a:schemeClr val="accent6">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Jaitley</a:t>
            </a:r>
          </a:p>
          <a:p>
            <a:pPr algn="ctr"/>
            <a:r>
              <a:rPr lang="en-US" sz="3600" dirty="0" smtClean="0">
                <a:solidFill>
                  <a:schemeClr val="tx1">
                    <a:lumMod val="85000"/>
                    <a:lumOff val="15000"/>
                  </a:schemeClr>
                </a:solidFill>
                <a:latin typeface="Franklin Gothic Heavy" panose="020B0903020102020204" pitchFamily="34" charset="0"/>
              </a:rPr>
              <a:t>target</a:t>
            </a:r>
          </a:p>
        </p:txBody>
      </p:sp>
      <p:cxnSp>
        <p:nvCxnSpPr>
          <p:cNvPr id="6" name="Straight Arrow Connector 5"/>
          <p:cNvCxnSpPr>
            <a:stCxn id="8" idx="0"/>
          </p:cNvCxnSpPr>
          <p:nvPr/>
        </p:nvCxnSpPr>
        <p:spPr>
          <a:xfrm flipV="1">
            <a:off x="5829701" y="2469824"/>
            <a:ext cx="2230217" cy="822344"/>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4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Primary deficit</a:t>
            </a:r>
            <a:endParaRPr lang="en-US" dirty="0"/>
          </a:p>
        </p:txBody>
      </p:sp>
      <p:sp>
        <p:nvSpPr>
          <p:cNvPr id="3" name="TextBox 2"/>
          <p:cNvSpPr txBox="1"/>
          <p:nvPr/>
        </p:nvSpPr>
        <p:spPr>
          <a:xfrm>
            <a:off x="691896" y="4976079"/>
            <a:ext cx="367588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Budget Deficit</a:t>
            </a:r>
            <a:endParaRPr lang="en-US" sz="3600" dirty="0">
              <a:solidFill>
                <a:schemeClr val="tx1">
                  <a:lumMod val="85000"/>
                  <a:lumOff val="15000"/>
                </a:schemeClr>
              </a:solidFill>
              <a:latin typeface="Franklin Gothic Heavy" panose="020B0903020102020204" pitchFamily="34" charset="0"/>
            </a:endParaRPr>
          </a:p>
        </p:txBody>
      </p:sp>
      <p:sp>
        <p:nvSpPr>
          <p:cNvPr id="5" name="TextBox 4"/>
          <p:cNvSpPr txBox="1"/>
          <p:nvPr/>
        </p:nvSpPr>
        <p:spPr>
          <a:xfrm>
            <a:off x="2804160" y="3622767"/>
            <a:ext cx="3867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Fiscal Deficit </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4568952" y="4976079"/>
            <a:ext cx="5151120" cy="990124"/>
          </a:xfrm>
          <a:prstGeom prst="upArrowCallout">
            <a:avLst/>
          </a:prstGeom>
          <a:solidFill>
            <a:srgbClr val="92D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 Market Borrowing</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6973824" y="3622767"/>
            <a:ext cx="4379976" cy="990124"/>
          </a:xfrm>
          <a:prstGeom prst="upArrowCallout">
            <a:avLst/>
          </a:prstGeom>
          <a:solidFill>
            <a:srgbClr val="FF9999"/>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 Interest Payments</a:t>
            </a:r>
            <a:endParaRPr lang="en-US" sz="3600" dirty="0">
              <a:solidFill>
                <a:schemeClr val="tx1">
                  <a:lumMod val="85000"/>
                  <a:lumOff val="15000"/>
                </a:schemeClr>
              </a:solidFill>
              <a:latin typeface="Franklin Gothic Heavy" panose="020B0903020102020204" pitchFamily="34" charset="0"/>
            </a:endParaRPr>
          </a:p>
        </p:txBody>
      </p:sp>
      <p:sp>
        <p:nvSpPr>
          <p:cNvPr id="11" name="TextBox 10"/>
          <p:cNvSpPr txBox="1"/>
          <p:nvPr/>
        </p:nvSpPr>
        <p:spPr>
          <a:xfrm>
            <a:off x="4907280" y="2123151"/>
            <a:ext cx="3867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Primary Deficit</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15060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3421" y="861511"/>
            <a:ext cx="7605242" cy="5700899"/>
          </a:xfrm>
          <a:prstGeom prst="rect">
            <a:avLst/>
          </a:prstGeom>
        </p:spPr>
      </p:pic>
      <p:sp>
        <p:nvSpPr>
          <p:cNvPr id="3" name="Title 2"/>
          <p:cNvSpPr>
            <a:spLocks noGrp="1"/>
          </p:cNvSpPr>
          <p:nvPr>
            <p:ph type="title"/>
          </p:nvPr>
        </p:nvSpPr>
        <p:spPr/>
        <p:txBody>
          <a:bodyPr>
            <a:normAutofit fontScale="90000"/>
          </a:bodyPr>
          <a:lstStyle/>
          <a:p>
            <a:r>
              <a:rPr lang="en-US" dirty="0" smtClean="0"/>
              <a:t>Verticle descending (GDP%) </a:t>
            </a:r>
            <a:endParaRPr lang="en-US" dirty="0"/>
          </a:p>
        </p:txBody>
      </p:sp>
      <p:sp>
        <p:nvSpPr>
          <p:cNvPr id="5" name="TextBox 4"/>
          <p:cNvSpPr txBox="1"/>
          <p:nvPr/>
        </p:nvSpPr>
        <p:spPr>
          <a:xfrm>
            <a:off x="8025949" y="5362081"/>
            <a:ext cx="3675888"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-interest payment</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7507475" y="3364095"/>
            <a:ext cx="3675888"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-capital asset grant</a:t>
            </a:r>
            <a:endParaRPr lang="en-US" sz="3600" dirty="0">
              <a:solidFill>
                <a:schemeClr val="tx1">
                  <a:lumMod val="85000"/>
                  <a:lumOff val="15000"/>
                </a:schemeClr>
              </a:solidFill>
              <a:latin typeface="Franklin Gothic Heavy" panose="020B0903020102020204" pitchFamily="34" charset="0"/>
            </a:endParaRPr>
          </a:p>
        </p:txBody>
      </p:sp>
      <p:cxnSp>
        <p:nvCxnSpPr>
          <p:cNvPr id="7" name="Straight Arrow Connector 6"/>
          <p:cNvCxnSpPr>
            <a:stCxn id="5" idx="0"/>
          </p:cNvCxnSpPr>
          <p:nvPr/>
        </p:nvCxnSpPr>
        <p:spPr>
          <a:xfrm flipH="1" flipV="1">
            <a:off x="3261360" y="2087880"/>
            <a:ext cx="6602533" cy="3274201"/>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61672" y="6357858"/>
            <a:ext cx="4505509" cy="1"/>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1"/>
          </p:cNvCxnSpPr>
          <p:nvPr/>
        </p:nvCxnSpPr>
        <p:spPr>
          <a:xfrm flipV="1">
            <a:off x="3396797" y="3964260"/>
            <a:ext cx="4110678" cy="951647"/>
          </a:xfrm>
          <a:prstGeom prst="straightConnector1">
            <a:avLst/>
          </a:prstGeom>
          <a:ln w="762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3561672" y="3455444"/>
            <a:ext cx="3871847" cy="508815"/>
          </a:xfrm>
          <a:prstGeom prst="straightConnector1">
            <a:avLst/>
          </a:prstGeom>
          <a:ln w="7620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72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Debt</a:t>
            </a:r>
            <a:endParaRPr lang="en-US" dirty="0"/>
          </a:p>
        </p:txBody>
      </p:sp>
      <p:pic>
        <p:nvPicPr>
          <p:cNvPr id="7" name="Picture 6"/>
          <p:cNvPicPr>
            <a:picLocks noChangeAspect="1"/>
          </p:cNvPicPr>
          <p:nvPr/>
        </p:nvPicPr>
        <p:blipFill>
          <a:blip r:embed="rId2"/>
          <a:stretch>
            <a:fillRect/>
          </a:stretch>
        </p:blipFill>
        <p:spPr>
          <a:xfrm>
            <a:off x="362712" y="1180346"/>
            <a:ext cx="8153698" cy="4967677"/>
          </a:xfrm>
          <a:prstGeom prst="rect">
            <a:avLst/>
          </a:prstGeom>
        </p:spPr>
      </p:pic>
      <p:sp>
        <p:nvSpPr>
          <p:cNvPr id="5" name="TextBox 4"/>
          <p:cNvSpPr txBox="1"/>
          <p:nvPr/>
        </p:nvSpPr>
        <p:spPr>
          <a:xfrm>
            <a:off x="8336280" y="2974015"/>
            <a:ext cx="3675888"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Other liabilities</a:t>
            </a:r>
          </a:p>
          <a:p>
            <a:pPr algn="ctr"/>
            <a:r>
              <a:rPr lang="en-US" sz="3600" dirty="0" smtClean="0">
                <a:solidFill>
                  <a:schemeClr val="tx1">
                    <a:lumMod val="85000"/>
                    <a:lumOff val="15000"/>
                  </a:schemeClr>
                </a:solidFill>
                <a:latin typeface="Franklin Gothic Heavy" panose="020B0903020102020204" pitchFamily="34" charset="0"/>
              </a:rPr>
              <a:t>NSSF, PLI</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8336280" y="2213804"/>
            <a:ext cx="367588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Public Debt</a:t>
            </a:r>
            <a:endParaRPr lang="en-US" sz="3600" dirty="0">
              <a:solidFill>
                <a:schemeClr val="tx1">
                  <a:lumMod val="85000"/>
                  <a:lumOff val="15000"/>
                </a:schemeClr>
              </a:solidFill>
              <a:latin typeface="Franklin Gothic Heavy" panose="020B0903020102020204" pitchFamily="34" charset="0"/>
            </a:endParaRPr>
          </a:p>
        </p:txBody>
      </p:sp>
      <p:sp>
        <p:nvSpPr>
          <p:cNvPr id="8" name="TextBox 7"/>
          <p:cNvSpPr txBox="1"/>
          <p:nvPr/>
        </p:nvSpPr>
        <p:spPr>
          <a:xfrm>
            <a:off x="8336280" y="1311250"/>
            <a:ext cx="3675888"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Total Liabilities</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27033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925219"/>
            <a:ext cx="10274111" cy="4598887"/>
          </a:xfrm>
          <a:prstGeom prst="rect">
            <a:avLst/>
          </a:prstGeom>
        </p:spPr>
      </p:pic>
      <p:sp>
        <p:nvSpPr>
          <p:cNvPr id="2" name="Title 1"/>
          <p:cNvSpPr>
            <a:spLocks noGrp="1"/>
          </p:cNvSpPr>
          <p:nvPr>
            <p:ph type="title"/>
          </p:nvPr>
        </p:nvSpPr>
        <p:spPr/>
        <p:txBody>
          <a:bodyPr>
            <a:normAutofit fontScale="90000"/>
          </a:bodyPr>
          <a:lstStyle/>
          <a:p>
            <a:r>
              <a:rPr lang="en-US" dirty="0" smtClean="0"/>
              <a:t>CAPF very trivial horizontal ascending descending</a:t>
            </a:r>
            <a:endParaRPr lang="en-US" dirty="0"/>
          </a:p>
        </p:txBody>
      </p:sp>
    </p:spTree>
    <p:extLst>
      <p:ext uri="{BB962C8B-B14F-4D97-AF65-F5344CB8AC3E}">
        <p14:creationId xmlns:p14="http://schemas.microsoft.com/office/powerpoint/2010/main" val="1432765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Debt and Deficit</a:t>
            </a:r>
            <a:endParaRPr lang="en-US" dirty="0"/>
          </a:p>
        </p:txBody>
      </p:sp>
      <p:sp>
        <p:nvSpPr>
          <p:cNvPr id="3" name="Subtitle 2"/>
          <p:cNvSpPr>
            <a:spLocks noGrp="1"/>
          </p:cNvSpPr>
          <p:nvPr>
            <p:ph type="body" idx="1"/>
          </p:nvPr>
        </p:nvSpPr>
        <p:spPr>
          <a:xfrm>
            <a:off x="831850" y="2064470"/>
            <a:ext cx="10515600" cy="4025182"/>
          </a:xfrm>
        </p:spPr>
        <p:txBody>
          <a:bodyPr>
            <a:normAutofit/>
          </a:bodyPr>
          <a:lstStyle/>
          <a:p>
            <a:r>
              <a:rPr lang="en-US" strike="sngStrike" dirty="0" smtClean="0"/>
              <a:t>Formulas and figures?</a:t>
            </a:r>
          </a:p>
          <a:p>
            <a:r>
              <a:rPr lang="en-US" dirty="0" smtClean="0"/>
              <a:t>Why is fiscal deficit bad?</a:t>
            </a:r>
            <a:endParaRPr lang="en-US" dirty="0"/>
          </a:p>
        </p:txBody>
      </p:sp>
    </p:spTree>
    <p:extLst>
      <p:ext uri="{BB962C8B-B14F-4D97-AF65-F5344CB8AC3E}">
        <p14:creationId xmlns:p14="http://schemas.microsoft.com/office/powerpoint/2010/main" val="1190814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385683" y="1979446"/>
            <a:ext cx="4690812" cy="1838801"/>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err="1" smtClean="0">
                <a:latin typeface="Arial Black" panose="020B0A04020102020204" pitchFamily="34" charset="0"/>
              </a:rPr>
              <a:t>CAP.Surplus</a:t>
            </a:r>
            <a:r>
              <a:rPr lang="en-US" sz="3600" dirty="0" smtClean="0">
                <a:latin typeface="Arial Black" panose="020B0A04020102020204" pitchFamily="34" charset="0"/>
              </a:rPr>
              <a:t> &lt; Current deficit</a:t>
            </a:r>
            <a:endParaRPr lang="hi-IN" sz="3600" dirty="0">
              <a:latin typeface="Arial Black" panose="020B0A04020102020204" pitchFamily="34" charset="0"/>
            </a:endParaRPr>
          </a:p>
        </p:txBody>
      </p:sp>
      <p:sp>
        <p:nvSpPr>
          <p:cNvPr id="2" name="TextBox 1"/>
          <p:cNvSpPr txBox="1"/>
          <p:nvPr/>
        </p:nvSpPr>
        <p:spPr>
          <a:xfrm>
            <a:off x="4099885" y="5925117"/>
            <a:ext cx="3675888"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Fiscal Deficit</a:t>
            </a:r>
            <a:endParaRPr lang="en-US" sz="3600" dirty="0">
              <a:latin typeface="Arial Black" panose="020B0A04020102020204" pitchFamily="34" charset="0"/>
            </a:endParaRPr>
          </a:p>
        </p:txBody>
      </p:sp>
      <p:sp>
        <p:nvSpPr>
          <p:cNvPr id="5" name="TextBox 4"/>
          <p:cNvSpPr txBox="1"/>
          <p:nvPr/>
        </p:nvSpPr>
        <p:spPr>
          <a:xfrm>
            <a:off x="362806" y="1894684"/>
            <a:ext cx="5817112" cy="1838801"/>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Junk Status: future borrowing expensive</a:t>
            </a:r>
            <a:endParaRPr lang="en-US" sz="3600" dirty="0">
              <a:latin typeface="Arial Black" panose="020B0A04020102020204" pitchFamily="34" charset="0"/>
            </a:endParaRPr>
          </a:p>
        </p:txBody>
      </p:sp>
      <p:sp>
        <p:nvSpPr>
          <p:cNvPr id="8" name="TextBox 7"/>
          <p:cNvSpPr txBox="1"/>
          <p:nvPr/>
        </p:nvSpPr>
        <p:spPr>
          <a:xfrm>
            <a:off x="6394181" y="3798473"/>
            <a:ext cx="4682314"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FDI FII decline</a:t>
            </a:r>
            <a:endParaRPr lang="en-US" sz="3600" dirty="0">
              <a:latin typeface="Arial Black" panose="020B0A04020102020204" pitchFamily="34" charset="0"/>
            </a:endParaRPr>
          </a:p>
        </p:txBody>
      </p:sp>
      <p:sp>
        <p:nvSpPr>
          <p:cNvPr id="12" name="TextBox 11"/>
          <p:cNvSpPr txBox="1"/>
          <p:nvPr/>
        </p:nvSpPr>
        <p:spPr>
          <a:xfrm>
            <a:off x="424206" y="3798473"/>
            <a:ext cx="5371938"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a:latin typeface="Arial Black" panose="020B0A04020102020204" pitchFamily="34" charset="0"/>
              </a:rPr>
              <a:t>sovereign rating ▼</a:t>
            </a:r>
          </a:p>
        </p:txBody>
      </p:sp>
      <p:sp>
        <p:nvSpPr>
          <p:cNvPr id="10" name="TextBox 9"/>
          <p:cNvSpPr txBox="1"/>
          <p:nvPr/>
        </p:nvSpPr>
        <p:spPr>
          <a:xfrm>
            <a:off x="3916271" y="4861795"/>
            <a:ext cx="3995625"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a:latin typeface="Arial Black" panose="020B0A04020102020204" pitchFamily="34" charset="0"/>
              </a:rPr>
              <a:t>bond yield ▲ </a:t>
            </a:r>
          </a:p>
        </p:txBody>
      </p:sp>
      <p:sp>
        <p:nvSpPr>
          <p:cNvPr id="13" name="TextBox 12"/>
          <p:cNvSpPr txBox="1"/>
          <p:nvPr/>
        </p:nvSpPr>
        <p:spPr>
          <a:xfrm>
            <a:off x="5430367" y="1173388"/>
            <a:ext cx="469081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a:latin typeface="Arial Black" panose="020B0A04020102020204" pitchFamily="34" charset="0"/>
              </a:rPr>
              <a:t>BoP Crisis</a:t>
            </a:r>
          </a:p>
        </p:txBody>
      </p:sp>
    </p:spTree>
    <p:extLst>
      <p:ext uri="{BB962C8B-B14F-4D97-AF65-F5344CB8AC3E}">
        <p14:creationId xmlns:p14="http://schemas.microsoft.com/office/powerpoint/2010/main" val="254977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82372" y="256251"/>
            <a:ext cx="639509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UNEMPLOYMENT</a:t>
            </a:r>
            <a:endParaRPr lang="hi-IN" sz="3600" dirty="0">
              <a:latin typeface="Arial Black" panose="020B0A04020102020204" pitchFamily="34" charset="0"/>
            </a:endParaRPr>
          </a:p>
        </p:txBody>
      </p:sp>
      <p:sp>
        <p:nvSpPr>
          <p:cNvPr id="2" name="TextBox 1"/>
          <p:cNvSpPr txBox="1"/>
          <p:nvPr/>
        </p:nvSpPr>
        <p:spPr>
          <a:xfrm>
            <a:off x="4099885" y="5925117"/>
            <a:ext cx="3675888"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Fiscal Deficit</a:t>
            </a:r>
            <a:endParaRPr lang="en-US" sz="3600" dirty="0">
              <a:latin typeface="Arial Black" panose="020B0A04020102020204" pitchFamily="34" charset="0"/>
            </a:endParaRPr>
          </a:p>
        </p:txBody>
      </p:sp>
      <p:sp>
        <p:nvSpPr>
          <p:cNvPr id="5" name="TextBox 4"/>
          <p:cNvSpPr txBox="1"/>
          <p:nvPr/>
        </p:nvSpPr>
        <p:spPr>
          <a:xfrm>
            <a:off x="4099885" y="1154589"/>
            <a:ext cx="3675888"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FDI relax</a:t>
            </a:r>
            <a:endParaRPr lang="en-US" sz="3600" dirty="0">
              <a:latin typeface="Arial Black" panose="020B0A04020102020204" pitchFamily="34" charset="0"/>
            </a:endParaRPr>
          </a:p>
        </p:txBody>
      </p:sp>
      <p:sp>
        <p:nvSpPr>
          <p:cNvPr id="7" name="TextBox 6"/>
          <p:cNvSpPr txBox="1"/>
          <p:nvPr/>
        </p:nvSpPr>
        <p:spPr>
          <a:xfrm>
            <a:off x="7911896" y="4608534"/>
            <a:ext cx="3675888"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Infra. PPP</a:t>
            </a:r>
            <a:endParaRPr lang="en-US" sz="3600" dirty="0">
              <a:latin typeface="Arial Black" panose="020B0A04020102020204" pitchFamily="34" charset="0"/>
            </a:endParaRPr>
          </a:p>
        </p:txBody>
      </p:sp>
      <p:sp>
        <p:nvSpPr>
          <p:cNvPr id="8" name="TextBox 7"/>
          <p:cNvSpPr txBox="1"/>
          <p:nvPr/>
        </p:nvSpPr>
        <p:spPr>
          <a:xfrm>
            <a:off x="7911896" y="3365149"/>
            <a:ext cx="3675888"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Privatization</a:t>
            </a:r>
            <a:endParaRPr lang="en-US" sz="3600" dirty="0">
              <a:latin typeface="Arial Black" panose="020B0A04020102020204" pitchFamily="34" charset="0"/>
            </a:endParaRPr>
          </a:p>
        </p:txBody>
      </p:sp>
      <p:sp>
        <p:nvSpPr>
          <p:cNvPr id="9" name="TextBox 8"/>
          <p:cNvSpPr txBox="1"/>
          <p:nvPr/>
        </p:nvSpPr>
        <p:spPr>
          <a:xfrm>
            <a:off x="7888420" y="740522"/>
            <a:ext cx="3951646"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utilities expensive</a:t>
            </a:r>
          </a:p>
          <a:p>
            <a:pPr algn="ctr"/>
            <a:r>
              <a:rPr lang="en-US" sz="3600" dirty="0" smtClean="0">
                <a:latin typeface="Arial Black" panose="020B0A04020102020204" pitchFamily="34" charset="0"/>
              </a:rPr>
              <a:t>=purchasing power Down</a:t>
            </a:r>
            <a:endParaRPr lang="en-US" sz="3600" dirty="0">
              <a:latin typeface="Arial Black" panose="020B0A04020102020204" pitchFamily="34" charset="0"/>
            </a:endParaRPr>
          </a:p>
        </p:txBody>
      </p:sp>
      <p:sp>
        <p:nvSpPr>
          <p:cNvPr id="12" name="TextBox 11"/>
          <p:cNvSpPr txBox="1"/>
          <p:nvPr/>
        </p:nvSpPr>
        <p:spPr>
          <a:xfrm>
            <a:off x="4099885" y="2755558"/>
            <a:ext cx="3675888" cy="990124"/>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Crowding Out</a:t>
            </a:r>
          </a:p>
        </p:txBody>
      </p:sp>
      <p:sp>
        <p:nvSpPr>
          <p:cNvPr id="10" name="TextBox 9"/>
          <p:cNvSpPr txBox="1"/>
          <p:nvPr/>
        </p:nvSpPr>
        <p:spPr>
          <a:xfrm>
            <a:off x="2111604" y="3781085"/>
            <a:ext cx="5664169" cy="1838801"/>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latin typeface="Arial Black" panose="020B0A04020102020204" pitchFamily="34" charset="0"/>
              </a:rPr>
              <a:t>G-Sec: financial repression</a:t>
            </a:r>
          </a:p>
        </p:txBody>
      </p:sp>
    </p:spTree>
    <p:extLst>
      <p:ext uri="{BB962C8B-B14F-4D97-AF65-F5344CB8AC3E}">
        <p14:creationId xmlns:p14="http://schemas.microsoft.com/office/powerpoint/2010/main" val="34074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9885" y="5925117"/>
            <a:ext cx="367588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smtClean="0">
                <a:latin typeface="Arial Black" panose="020B0A04020102020204" pitchFamily="34" charset="0"/>
              </a:rPr>
              <a:t>Fiscal Deficit</a:t>
            </a:r>
            <a:endParaRPr lang="en-US" sz="3600" dirty="0">
              <a:latin typeface="Arial Black" panose="020B0A04020102020204" pitchFamily="34" charset="0"/>
            </a:endParaRPr>
          </a:p>
        </p:txBody>
      </p:sp>
      <p:sp>
        <p:nvSpPr>
          <p:cNvPr id="6" name="TextBox 5"/>
          <p:cNvSpPr txBox="1"/>
          <p:nvPr/>
        </p:nvSpPr>
        <p:spPr>
          <a:xfrm>
            <a:off x="7935371" y="4629762"/>
            <a:ext cx="3675888" cy="990124"/>
          </a:xfrm>
          <a:prstGeom prst="upArrowCallou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smtClean="0">
                <a:latin typeface="Arial Black" panose="020B0A04020102020204" pitchFamily="34" charset="0"/>
              </a:rPr>
              <a:t>Subsidy same</a:t>
            </a:r>
            <a:endParaRPr lang="en-US" sz="3600" dirty="0">
              <a:latin typeface="Arial Black" panose="020B0A04020102020204" pitchFamily="34" charset="0"/>
            </a:endParaRPr>
          </a:p>
        </p:txBody>
      </p:sp>
      <p:sp>
        <p:nvSpPr>
          <p:cNvPr id="9" name="TextBox 8"/>
          <p:cNvSpPr txBox="1"/>
          <p:nvPr/>
        </p:nvSpPr>
        <p:spPr>
          <a:xfrm>
            <a:off x="6505405" y="3195786"/>
            <a:ext cx="3675888" cy="990124"/>
          </a:xfrm>
          <a:prstGeom prst="upArrowCallou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smtClean="0">
                <a:latin typeface="Arial Black" panose="020B0A04020102020204" pitchFamily="34" charset="0"/>
              </a:rPr>
              <a:t>Inflation</a:t>
            </a:r>
            <a:endParaRPr lang="en-US" sz="3600" dirty="0">
              <a:latin typeface="Arial Black" panose="020B0A04020102020204" pitchFamily="34" charset="0"/>
            </a:endParaRPr>
          </a:p>
        </p:txBody>
      </p:sp>
      <p:sp>
        <p:nvSpPr>
          <p:cNvPr id="12" name="TextBox 11"/>
          <p:cNvSpPr txBox="1"/>
          <p:nvPr/>
        </p:nvSpPr>
        <p:spPr>
          <a:xfrm>
            <a:off x="4099885" y="3929496"/>
            <a:ext cx="3675888" cy="1838801"/>
          </a:xfrm>
          <a:prstGeom prst="upArrowCallou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smtClean="0">
                <a:latin typeface="Arial Black" panose="020B0A04020102020204" pitchFamily="34" charset="0"/>
              </a:rPr>
              <a:t>Monetizing Deficit</a:t>
            </a:r>
          </a:p>
        </p:txBody>
      </p:sp>
      <p:sp>
        <p:nvSpPr>
          <p:cNvPr id="10" name="TextBox 9"/>
          <p:cNvSpPr txBox="1"/>
          <p:nvPr/>
        </p:nvSpPr>
        <p:spPr>
          <a:xfrm>
            <a:off x="6505405" y="1983736"/>
            <a:ext cx="4778680" cy="990124"/>
          </a:xfrm>
          <a:prstGeom prst="upArrowCallou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smtClean="0">
                <a:latin typeface="Arial Black" panose="020B0A04020102020204" pitchFamily="34" charset="0"/>
              </a:rPr>
              <a:t>REPO increase</a:t>
            </a:r>
            <a:endParaRPr lang="en-US" sz="3600" dirty="0">
              <a:latin typeface="Arial Black" panose="020B0A04020102020204" pitchFamily="34" charset="0"/>
            </a:endParaRPr>
          </a:p>
        </p:txBody>
      </p:sp>
      <p:sp>
        <p:nvSpPr>
          <p:cNvPr id="13" name="TextBox 12"/>
          <p:cNvSpPr txBox="1"/>
          <p:nvPr/>
        </p:nvSpPr>
        <p:spPr>
          <a:xfrm>
            <a:off x="6348205" y="332971"/>
            <a:ext cx="5003973" cy="1283910"/>
          </a:xfrm>
          <a:prstGeom prst="leftArrow">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3600" dirty="0" smtClean="0">
                <a:latin typeface="Arial Black" panose="020B0A04020102020204" pitchFamily="34" charset="0"/>
              </a:rPr>
              <a:t>Expensive Loans</a:t>
            </a:r>
            <a:endParaRPr lang="en-US" sz="3600" dirty="0">
              <a:latin typeface="Arial Black" panose="020B0A04020102020204" pitchFamily="34" charset="0"/>
            </a:endParaRPr>
          </a:p>
        </p:txBody>
      </p:sp>
      <p:sp>
        <p:nvSpPr>
          <p:cNvPr id="14" name="TextBox 13"/>
          <p:cNvSpPr txBox="1"/>
          <p:nvPr/>
        </p:nvSpPr>
        <p:spPr>
          <a:xfrm>
            <a:off x="809148" y="374761"/>
            <a:ext cx="5231729"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UNEMPLOYMENT</a:t>
            </a:r>
            <a:endParaRPr lang="hi-IN" sz="3600" dirty="0">
              <a:latin typeface="Arial Black" panose="020B0A04020102020204" pitchFamily="34" charset="0"/>
            </a:endParaRPr>
          </a:p>
          <a:p>
            <a:pPr algn="ctr"/>
            <a:r>
              <a:rPr lang="hi-IN" sz="3600" dirty="0" smtClean="0">
                <a:latin typeface="Arial Black" panose="020B0A04020102020204" pitchFamily="34" charset="0"/>
              </a:rPr>
              <a:t>बेरोज़गारी</a:t>
            </a:r>
            <a:endParaRPr lang="en-US" sz="3600" dirty="0" smtClean="0">
              <a:latin typeface="Arial Black" panose="020B0A04020102020204" pitchFamily="34" charset="0"/>
            </a:endParaRPr>
          </a:p>
        </p:txBody>
      </p:sp>
    </p:spTree>
    <p:extLst>
      <p:ext uri="{BB962C8B-B14F-4D97-AF65-F5344CB8AC3E}">
        <p14:creationId xmlns:p14="http://schemas.microsoft.com/office/powerpoint/2010/main" val="422626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9885" y="5925117"/>
            <a:ext cx="367588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latin typeface="Franklin Gothic Demi Cond" panose="020B0706030402020204" pitchFamily="34" charset="0"/>
              </a:rPr>
              <a:t>Fiscal Deficit</a:t>
            </a:r>
            <a:endParaRPr lang="en-US" sz="3600" dirty="0">
              <a:latin typeface="Franklin Gothic Demi Cond" panose="020B0706030402020204" pitchFamily="34" charset="0"/>
            </a:endParaRPr>
          </a:p>
        </p:txBody>
      </p:sp>
      <p:sp>
        <p:nvSpPr>
          <p:cNvPr id="6" name="TextBox 5"/>
          <p:cNvSpPr txBox="1"/>
          <p:nvPr/>
        </p:nvSpPr>
        <p:spPr>
          <a:xfrm>
            <a:off x="7935371" y="4629762"/>
            <a:ext cx="3675888" cy="990124"/>
          </a:xfrm>
          <a:prstGeom prst="upArrowCallou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latin typeface="Franklin Gothic Demi Cond" panose="020B0706030402020204" pitchFamily="34" charset="0"/>
              </a:rPr>
              <a:t>Subsidy same</a:t>
            </a:r>
            <a:endParaRPr lang="en-US" sz="3600" dirty="0">
              <a:latin typeface="Franklin Gothic Demi Cond" panose="020B0706030402020204" pitchFamily="34" charset="0"/>
            </a:endParaRPr>
          </a:p>
        </p:txBody>
      </p:sp>
      <p:sp>
        <p:nvSpPr>
          <p:cNvPr id="9" name="TextBox 8"/>
          <p:cNvSpPr txBox="1"/>
          <p:nvPr/>
        </p:nvSpPr>
        <p:spPr>
          <a:xfrm>
            <a:off x="6505405" y="3195786"/>
            <a:ext cx="3675888" cy="990124"/>
          </a:xfrm>
          <a:prstGeom prst="upArrowCallou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latin typeface="Franklin Gothic Demi Cond" panose="020B0706030402020204" pitchFamily="34" charset="0"/>
              </a:rPr>
              <a:t>Inflation</a:t>
            </a:r>
            <a:endParaRPr lang="en-US" sz="3600" dirty="0">
              <a:latin typeface="Franklin Gothic Demi Cond" panose="020B0706030402020204" pitchFamily="34" charset="0"/>
            </a:endParaRPr>
          </a:p>
        </p:txBody>
      </p:sp>
      <p:sp>
        <p:nvSpPr>
          <p:cNvPr id="12" name="TextBox 11"/>
          <p:cNvSpPr txBox="1"/>
          <p:nvPr/>
        </p:nvSpPr>
        <p:spPr>
          <a:xfrm>
            <a:off x="4099885" y="3929496"/>
            <a:ext cx="3675888" cy="990124"/>
          </a:xfrm>
          <a:prstGeom prst="upArrowCallou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latin typeface="Franklin Gothic Demi Cond" panose="020B0706030402020204" pitchFamily="34" charset="0"/>
              </a:rPr>
              <a:t>Monetizing Deficit</a:t>
            </a:r>
          </a:p>
        </p:txBody>
      </p:sp>
      <p:sp>
        <p:nvSpPr>
          <p:cNvPr id="10" name="TextBox 9"/>
          <p:cNvSpPr txBox="1"/>
          <p:nvPr/>
        </p:nvSpPr>
        <p:spPr>
          <a:xfrm>
            <a:off x="6348205" y="1356985"/>
            <a:ext cx="4778680" cy="1838801"/>
          </a:xfrm>
          <a:prstGeom prst="upArrowCallou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latin typeface="Franklin Gothic Demi Cond" panose="020B0706030402020204" pitchFamily="34" charset="0"/>
              </a:rPr>
              <a:t>Real Interest rates Negative</a:t>
            </a:r>
            <a:endParaRPr lang="en-US" sz="3600" dirty="0">
              <a:latin typeface="Franklin Gothic Demi Cond" panose="020B0706030402020204" pitchFamily="34" charset="0"/>
            </a:endParaRPr>
          </a:p>
        </p:txBody>
      </p:sp>
      <p:sp>
        <p:nvSpPr>
          <p:cNvPr id="13" name="TextBox 12"/>
          <p:cNvSpPr txBox="1"/>
          <p:nvPr/>
        </p:nvSpPr>
        <p:spPr>
          <a:xfrm>
            <a:off x="6348205" y="332971"/>
            <a:ext cx="5003973" cy="1283910"/>
          </a:xfrm>
          <a:prstGeom prst="leftArrow">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smtClean="0">
                <a:latin typeface="Franklin Gothic Demi Cond" panose="020B0706030402020204" pitchFamily="34" charset="0"/>
              </a:rPr>
              <a:t>Gold/Real Estate</a:t>
            </a:r>
            <a:endParaRPr lang="en-US" sz="3600" dirty="0">
              <a:latin typeface="Franklin Gothic Demi Cond" panose="020B0706030402020204" pitchFamily="34" charset="0"/>
            </a:endParaRPr>
          </a:p>
        </p:txBody>
      </p:sp>
      <p:sp>
        <p:nvSpPr>
          <p:cNvPr id="14" name="TextBox 13"/>
          <p:cNvSpPr txBox="1"/>
          <p:nvPr/>
        </p:nvSpPr>
        <p:spPr>
          <a:xfrm>
            <a:off x="738650" y="615675"/>
            <a:ext cx="5384262" cy="2308324"/>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marL="742950" indent="-742950">
              <a:buFont typeface="+mj-lt"/>
              <a:buAutoNum type="arabicPeriod"/>
            </a:pPr>
            <a:r>
              <a:rPr lang="en-US" sz="3600" dirty="0" smtClean="0">
                <a:latin typeface="Franklin Gothic Demi Cond" panose="020B0706030402020204" pitchFamily="34" charset="0"/>
              </a:rPr>
              <a:t>Black Money</a:t>
            </a:r>
          </a:p>
          <a:p>
            <a:pPr marL="742950" indent="-742950">
              <a:buFont typeface="+mj-lt"/>
              <a:buAutoNum type="arabicPeriod"/>
            </a:pPr>
            <a:r>
              <a:rPr lang="en-US" sz="3600" dirty="0" smtClean="0">
                <a:latin typeface="Franklin Gothic Demi Cond" panose="020B0706030402020204" pitchFamily="34" charset="0"/>
              </a:rPr>
              <a:t>Less Business expansion</a:t>
            </a:r>
          </a:p>
          <a:p>
            <a:pPr marL="742950" indent="-742950">
              <a:buFont typeface="+mj-lt"/>
              <a:buAutoNum type="arabicPeriod"/>
            </a:pPr>
            <a:r>
              <a:rPr lang="en-US" sz="3600" dirty="0" smtClean="0">
                <a:latin typeface="Franklin Gothic Demi Cond" panose="020B0706030402020204" pitchFamily="34" charset="0"/>
              </a:rPr>
              <a:t>Oil expensive</a:t>
            </a:r>
          </a:p>
          <a:p>
            <a:pPr marL="742950" indent="-742950">
              <a:buFont typeface="+mj-lt"/>
              <a:buAutoNum type="arabicPeriod"/>
            </a:pPr>
            <a:r>
              <a:rPr lang="en-US" sz="3600" dirty="0" smtClean="0">
                <a:latin typeface="Franklin Gothic Demi Cond" panose="020B0706030402020204" pitchFamily="34" charset="0"/>
              </a:rPr>
              <a:t>Inflation</a:t>
            </a:r>
          </a:p>
        </p:txBody>
      </p:sp>
    </p:spTree>
    <p:extLst>
      <p:ext uri="{BB962C8B-B14F-4D97-AF65-F5344CB8AC3E}">
        <p14:creationId xmlns:p14="http://schemas.microsoft.com/office/powerpoint/2010/main" val="319834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938" y="274873"/>
            <a:ext cx="7795525" cy="6133387"/>
          </a:xfrm>
          <a:prstGeom prst="rect">
            <a:avLst/>
          </a:prstGeom>
        </p:spPr>
      </p:pic>
    </p:spTree>
    <p:extLst>
      <p:ext uri="{BB962C8B-B14F-4D97-AF65-F5344CB8AC3E}">
        <p14:creationId xmlns:p14="http://schemas.microsoft.com/office/powerpoint/2010/main" val="8836047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FRBM Act</a:t>
            </a:r>
            <a:endParaRPr lang="en-US" dirty="0"/>
          </a:p>
        </p:txBody>
      </p:sp>
      <p:sp>
        <p:nvSpPr>
          <p:cNvPr id="5" name="Text Placeholder 4"/>
          <p:cNvSpPr>
            <a:spLocks noGrp="1"/>
          </p:cNvSpPr>
          <p:nvPr>
            <p:ph type="body" idx="1"/>
          </p:nvPr>
        </p:nvSpPr>
        <p:spPr/>
        <p:txBody>
          <a:bodyPr/>
          <a:lstStyle/>
          <a:p>
            <a:r>
              <a:rPr lang="en-US" dirty="0" smtClean="0"/>
              <a:t>Fiscal deficit is bad</a:t>
            </a:r>
          </a:p>
          <a:p>
            <a:r>
              <a:rPr lang="en-US" dirty="0" smtClean="0"/>
              <a:t>How to contain it in timeframe?</a:t>
            </a:r>
          </a:p>
          <a:p>
            <a:r>
              <a:rPr lang="en-US" dirty="0" smtClean="0"/>
              <a:t>Ans. Fiscal responsibility and budget  Management act</a:t>
            </a:r>
            <a:endParaRPr lang="en-US" dirty="0"/>
          </a:p>
        </p:txBody>
      </p:sp>
    </p:spTree>
    <p:extLst>
      <p:ext uri="{BB962C8B-B14F-4D97-AF65-F5344CB8AC3E}">
        <p14:creationId xmlns:p14="http://schemas.microsoft.com/office/powerpoint/2010/main" val="2116908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85140574"/>
              </p:ext>
            </p:extLst>
          </p:nvPr>
        </p:nvGraphicFramePr>
        <p:xfrm>
          <a:off x="838200" y="914400"/>
          <a:ext cx="10515600" cy="3657600"/>
        </p:xfrm>
        <a:graphic>
          <a:graphicData uri="http://schemas.openxmlformats.org/drawingml/2006/table">
            <a:tbl>
              <a:tblPr>
                <a:tableStyleId>{5DA37D80-6434-44D0-A028-1B22A696006F}</a:tableStyleId>
              </a:tblPr>
              <a:tblGrid>
                <a:gridCol w="5257800"/>
                <a:gridCol w="5257800"/>
              </a:tblGrid>
              <a:tr h="135172">
                <a:tc>
                  <a:txBody>
                    <a:bodyPr/>
                    <a:lstStyle/>
                    <a:p>
                      <a:r>
                        <a:rPr lang="en-US" sz="6000" dirty="0">
                          <a:solidFill>
                            <a:schemeClr val="bg1"/>
                          </a:solidFill>
                          <a:latin typeface="Franklin Gothic Demi Cond" panose="020B0706030402020204" pitchFamily="34" charset="0"/>
                        </a:rPr>
                        <a:t>Revenue deficit</a:t>
                      </a:r>
                    </a:p>
                  </a:txBody>
                  <a:tcPr marL="0" marR="0" marT="0" marB="0" anchor="ctr"/>
                </a:tc>
                <a:tc>
                  <a:txBody>
                    <a:bodyPr/>
                    <a:lstStyle/>
                    <a:p>
                      <a:r>
                        <a:rPr lang="en-US" sz="6000" dirty="0" smtClean="0">
                          <a:solidFill>
                            <a:schemeClr val="bg1"/>
                          </a:solidFill>
                          <a:latin typeface="Franklin Gothic Demi Cond" panose="020B0706030402020204" pitchFamily="34" charset="0"/>
                        </a:rPr>
                        <a:t>0%</a:t>
                      </a:r>
                      <a:r>
                        <a:rPr lang="en-US" sz="6000" baseline="0" dirty="0" smtClean="0">
                          <a:solidFill>
                            <a:schemeClr val="bg1"/>
                          </a:solidFill>
                          <a:latin typeface="Franklin Gothic Demi Cond" panose="020B0706030402020204" pitchFamily="34" charset="0"/>
                        </a:rPr>
                        <a:t> </a:t>
                      </a:r>
                      <a:r>
                        <a:rPr lang="en-US" sz="6000" dirty="0" smtClean="0">
                          <a:solidFill>
                            <a:schemeClr val="bg1"/>
                          </a:solidFill>
                          <a:latin typeface="Franklin Gothic Demi Cond" panose="020B0706030402020204" pitchFamily="34" charset="0"/>
                        </a:rPr>
                        <a:t>by </a:t>
                      </a:r>
                      <a:r>
                        <a:rPr lang="en-US" sz="6000" dirty="0">
                          <a:solidFill>
                            <a:schemeClr val="bg1"/>
                          </a:solidFill>
                          <a:latin typeface="Franklin Gothic Demi Cond" panose="020B0706030402020204" pitchFamily="34" charset="0"/>
                        </a:rPr>
                        <a:t>31/3/2008</a:t>
                      </a:r>
                    </a:p>
                  </a:txBody>
                  <a:tcPr marL="0" marR="0" marT="0" marB="0" anchor="ctr"/>
                </a:tc>
              </a:tr>
              <a:tr h="135172">
                <a:tc>
                  <a:txBody>
                    <a:bodyPr/>
                    <a:lstStyle/>
                    <a:p>
                      <a:r>
                        <a:rPr lang="en-US" sz="6000">
                          <a:solidFill>
                            <a:schemeClr val="bg1"/>
                          </a:solidFill>
                          <a:latin typeface="Franklin Gothic Demi Cond" panose="020B0706030402020204" pitchFamily="34" charset="0"/>
                        </a:rPr>
                        <a:t>fiscal deficit</a:t>
                      </a:r>
                    </a:p>
                  </a:txBody>
                  <a:tcPr marL="0" marR="0" marT="0" marB="0" anchor="ctr"/>
                </a:tc>
                <a:tc>
                  <a:txBody>
                    <a:bodyPr/>
                    <a:lstStyle/>
                    <a:p>
                      <a:r>
                        <a:rPr lang="en-US" sz="6000" dirty="0" smtClean="0">
                          <a:solidFill>
                            <a:schemeClr val="bg1"/>
                          </a:solidFill>
                          <a:latin typeface="Franklin Gothic Demi Cond" panose="020B0706030402020204" pitchFamily="34" charset="0"/>
                        </a:rPr>
                        <a:t>3</a:t>
                      </a:r>
                      <a:r>
                        <a:rPr lang="en-US" sz="6000" dirty="0">
                          <a:solidFill>
                            <a:schemeClr val="bg1"/>
                          </a:solidFill>
                          <a:latin typeface="Franklin Gothic Demi Cond" panose="020B0706030402020204" pitchFamily="34" charset="0"/>
                        </a:rPr>
                        <a:t>% of GDP by 31/3/2009</a:t>
                      </a:r>
                    </a:p>
                  </a:txBody>
                  <a:tcPr marL="0" marR="0" marT="0" marB="0" anchor="ctr"/>
                </a:tc>
              </a:tr>
            </a:tbl>
          </a:graphicData>
        </a:graphic>
      </p:graphicFrame>
      <p:sp>
        <p:nvSpPr>
          <p:cNvPr id="4" name="Title 3"/>
          <p:cNvSpPr>
            <a:spLocks noGrp="1"/>
          </p:cNvSpPr>
          <p:nvPr>
            <p:ph type="title"/>
          </p:nvPr>
        </p:nvSpPr>
        <p:spPr/>
        <p:txBody>
          <a:bodyPr>
            <a:normAutofit fontScale="90000"/>
          </a:bodyPr>
          <a:lstStyle/>
          <a:p>
            <a:r>
              <a:rPr lang="en-US" dirty="0" smtClean="0"/>
              <a:t>FRBM Act 2003</a:t>
            </a:r>
            <a:endParaRPr lang="en-US" dirty="0"/>
          </a:p>
        </p:txBody>
      </p:sp>
    </p:spTree>
    <p:extLst>
      <p:ext uri="{BB962C8B-B14F-4D97-AF65-F5344CB8AC3E}">
        <p14:creationId xmlns:p14="http://schemas.microsoft.com/office/powerpoint/2010/main" val="39135454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6" name="Content Placeholder 5"/>
          <p:cNvSpPr>
            <a:spLocks noGrp="1"/>
          </p:cNvSpPr>
          <p:nvPr>
            <p:ph idx="1"/>
          </p:nvPr>
        </p:nvSpPr>
        <p:spPr/>
        <p:txBody>
          <a:bodyPr/>
          <a:lstStyle/>
          <a:p>
            <a:pPr marL="0" indent="0">
              <a:buNone/>
            </a:pPr>
            <a:r>
              <a:rPr lang="en-US" dirty="0" smtClean="0"/>
              <a:t>2012 amendment</a:t>
            </a:r>
          </a:p>
          <a:p>
            <a:r>
              <a:rPr lang="en-US" dirty="0" smtClean="0"/>
              <a:t>ERD 0% =&gt; 2015, 31</a:t>
            </a:r>
            <a:r>
              <a:rPr lang="en-US" baseline="30000" dirty="0" smtClean="0"/>
              <a:t>st</a:t>
            </a:r>
            <a:r>
              <a:rPr lang="en-US" dirty="0" smtClean="0"/>
              <a:t> March (14</a:t>
            </a:r>
            <a:r>
              <a:rPr lang="en-US" baseline="30000" dirty="0" smtClean="0"/>
              <a:t>th</a:t>
            </a:r>
            <a:r>
              <a:rPr lang="en-US" dirty="0" smtClean="0"/>
              <a:t> FC wants RD)</a:t>
            </a:r>
          </a:p>
          <a:p>
            <a:r>
              <a:rPr lang="en-US" dirty="0" smtClean="0"/>
              <a:t>FD 3% =&gt; 2017,31</a:t>
            </a:r>
            <a:r>
              <a:rPr lang="en-US" baseline="30000" dirty="0" smtClean="0"/>
              <a:t>st</a:t>
            </a:r>
            <a:r>
              <a:rPr lang="en-US" dirty="0" smtClean="0"/>
              <a:t> March (</a:t>
            </a:r>
            <a:r>
              <a:rPr lang="en-US" dirty="0" err="1" smtClean="0"/>
              <a:t>Jatley</a:t>
            </a:r>
            <a:r>
              <a:rPr lang="en-US" dirty="0" smtClean="0"/>
              <a:t> will do in 2018, 31</a:t>
            </a:r>
            <a:r>
              <a:rPr lang="en-US" baseline="30000" dirty="0" smtClean="0"/>
              <a:t>st</a:t>
            </a:r>
            <a:r>
              <a:rPr lang="en-US" dirty="0" smtClean="0"/>
              <a:t> March)</a:t>
            </a:r>
            <a:endParaRPr lang="en-US" dirty="0"/>
          </a:p>
        </p:txBody>
      </p:sp>
      <p:sp>
        <p:nvSpPr>
          <p:cNvPr id="5" name="Title 4"/>
          <p:cNvSpPr>
            <a:spLocks noGrp="1"/>
          </p:cNvSpPr>
          <p:nvPr>
            <p:ph type="title"/>
          </p:nvPr>
        </p:nvSpPr>
        <p:spPr/>
        <p:txBody>
          <a:bodyPr>
            <a:normAutofit/>
          </a:bodyPr>
          <a:lstStyle/>
          <a:p>
            <a:r>
              <a:rPr lang="en-US" dirty="0" smtClean="0"/>
              <a:t>Deadline</a:t>
            </a:r>
            <a:br>
              <a:rPr lang="en-US" dirty="0" smtClean="0"/>
            </a:br>
            <a:r>
              <a:rPr lang="en-US" dirty="0" smtClean="0"/>
              <a:t>Extended</a:t>
            </a:r>
            <a:endParaRPr lang="en-US" dirty="0"/>
          </a:p>
        </p:txBody>
      </p:sp>
      <p:sp>
        <p:nvSpPr>
          <p:cNvPr id="2" name="Text Placeholder 1"/>
          <p:cNvSpPr>
            <a:spLocks noGrp="1"/>
          </p:cNvSpPr>
          <p:nvPr>
            <p:ph type="body" sz="quarter" idx="13"/>
          </p:nvPr>
        </p:nvSpPr>
        <p:spPr/>
        <p:txBody>
          <a:bodyPr/>
          <a:lstStyle/>
          <a:p>
            <a:r>
              <a:rPr lang="en-US" dirty="0"/>
              <a:t>FRBM</a:t>
            </a:r>
          </a:p>
        </p:txBody>
      </p:sp>
    </p:spTree>
    <p:extLst>
      <p:ext uri="{BB962C8B-B14F-4D97-AF65-F5344CB8AC3E}">
        <p14:creationId xmlns:p14="http://schemas.microsoft.com/office/powerpoint/2010/main" val="3286830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Revenue deficit (RD)</a:t>
            </a:r>
            <a:endParaRPr lang="en-US" dirty="0"/>
          </a:p>
        </p:txBody>
      </p:sp>
      <p:sp>
        <p:nvSpPr>
          <p:cNvPr id="3" name="TextBox 2"/>
          <p:cNvSpPr txBox="1"/>
          <p:nvPr/>
        </p:nvSpPr>
        <p:spPr>
          <a:xfrm>
            <a:off x="332923" y="2813758"/>
            <a:ext cx="4437040"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 Receipts</a:t>
            </a:r>
            <a:endParaRPr lang="en-US" sz="3600" dirty="0">
              <a:solidFill>
                <a:schemeClr val="tx1">
                  <a:lumMod val="85000"/>
                  <a:lumOff val="15000"/>
                </a:schemeClr>
              </a:solidFill>
              <a:latin typeface="Franklin Gothic Heavy" panose="020B0903020102020204" pitchFamily="34" charset="0"/>
            </a:endParaRPr>
          </a:p>
        </p:txBody>
      </p:sp>
      <p:sp>
        <p:nvSpPr>
          <p:cNvPr id="5" name="TextBox 4"/>
          <p:cNvSpPr txBox="1"/>
          <p:nvPr/>
        </p:nvSpPr>
        <p:spPr>
          <a:xfrm>
            <a:off x="236612" y="904233"/>
            <a:ext cx="2407057" cy="1838801"/>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Tax Receipt</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2778628" y="1118448"/>
            <a:ext cx="2457411"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Non-Tax</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7631312" y="1118448"/>
            <a:ext cx="1711986"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Plan</a:t>
            </a:r>
            <a:endParaRPr lang="en-US" sz="3600" dirty="0">
              <a:solidFill>
                <a:schemeClr val="tx1">
                  <a:lumMod val="85000"/>
                  <a:lumOff val="15000"/>
                </a:schemeClr>
              </a:solidFill>
              <a:latin typeface="Franklin Gothic Heavy" panose="020B0903020102020204" pitchFamily="34" charset="0"/>
            </a:endParaRPr>
          </a:p>
        </p:txBody>
      </p:sp>
      <p:sp>
        <p:nvSpPr>
          <p:cNvPr id="11" name="TextBox 10"/>
          <p:cNvSpPr txBox="1"/>
          <p:nvPr/>
        </p:nvSpPr>
        <p:spPr>
          <a:xfrm>
            <a:off x="9478258" y="1118448"/>
            <a:ext cx="2457411"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Non Plan</a:t>
            </a:r>
            <a:endParaRPr lang="en-US" sz="3600" dirty="0">
              <a:solidFill>
                <a:schemeClr val="tx1">
                  <a:lumMod val="85000"/>
                  <a:lumOff val="15000"/>
                </a:schemeClr>
              </a:solidFill>
              <a:latin typeface="Franklin Gothic Heavy" panose="020B0903020102020204" pitchFamily="34" charset="0"/>
            </a:endParaRPr>
          </a:p>
        </p:txBody>
      </p:sp>
      <p:sp>
        <p:nvSpPr>
          <p:cNvPr id="12" name="TextBox 11"/>
          <p:cNvSpPr txBox="1"/>
          <p:nvPr/>
        </p:nvSpPr>
        <p:spPr>
          <a:xfrm>
            <a:off x="6784549" y="2816004"/>
            <a:ext cx="5151120"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 Expenditure</a:t>
            </a:r>
            <a:endParaRPr lang="en-US" sz="3600" dirty="0">
              <a:solidFill>
                <a:schemeClr val="tx1">
                  <a:lumMod val="85000"/>
                  <a:lumOff val="15000"/>
                </a:schemeClr>
              </a:solidFill>
              <a:latin typeface="Franklin Gothic Heavy" panose="020B0903020102020204" pitchFamily="34" charset="0"/>
            </a:endParaRPr>
          </a:p>
        </p:txBody>
      </p:sp>
      <p:sp>
        <p:nvSpPr>
          <p:cNvPr id="24" name="TextBox 23"/>
          <p:cNvSpPr txBox="1"/>
          <p:nvPr/>
        </p:nvSpPr>
        <p:spPr>
          <a:xfrm>
            <a:off x="2778628" y="5772378"/>
            <a:ext cx="6472208" cy="990124"/>
          </a:xfrm>
          <a:prstGeom prst="upArrowCallout">
            <a:avLst/>
          </a:prstGeom>
          <a:solidFill>
            <a:srgbClr val="FFC000"/>
          </a:solidFill>
          <a:ln>
            <a:solidFill>
              <a:srgbClr val="FFC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RD: 0 | positive | Negative</a:t>
            </a:r>
            <a:endParaRPr lang="en-US" sz="3600" dirty="0">
              <a:solidFill>
                <a:schemeClr val="tx1">
                  <a:lumMod val="85000"/>
                  <a:lumOff val="15000"/>
                </a:schemeClr>
              </a:solidFill>
              <a:latin typeface="Franklin Gothic Heavy" panose="020B0903020102020204" pitchFamily="34" charset="0"/>
            </a:endParaRPr>
          </a:p>
        </p:txBody>
      </p:sp>
      <p:cxnSp>
        <p:nvCxnSpPr>
          <p:cNvPr id="22" name="Straight Arrow Connector 21"/>
          <p:cNvCxnSpPr>
            <a:stCxn id="3" idx="2"/>
            <a:endCxn id="24" idx="0"/>
          </p:cNvCxnSpPr>
          <p:nvPr/>
        </p:nvCxnSpPr>
        <p:spPr>
          <a:xfrm>
            <a:off x="2551443" y="3803882"/>
            <a:ext cx="3463289" cy="1968496"/>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a:endCxn id="24" idx="0"/>
          </p:cNvCxnSpPr>
          <p:nvPr/>
        </p:nvCxnSpPr>
        <p:spPr>
          <a:xfrm flipH="1">
            <a:off x="6014732" y="3806128"/>
            <a:ext cx="3345377" cy="1966250"/>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75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IN" dirty="0"/>
              <a:t>Fiscal Responsibility and Budget Management Act (FRBMA) </a:t>
            </a:r>
            <a:r>
              <a:rPr lang="en-IN" dirty="0" smtClean="0"/>
              <a:t>concerns with __.</a:t>
            </a:r>
            <a:endParaRPr lang="en-US" dirty="0"/>
          </a:p>
          <a:p>
            <a:pPr marL="742950" lvl="0" indent="-742950">
              <a:buFont typeface="+mj-lt"/>
              <a:buAutoNum type="alphaUcPeriod"/>
            </a:pPr>
            <a:r>
              <a:rPr lang="en-IN" sz="4800" dirty="0"/>
              <a:t>Fiscal deficit only</a:t>
            </a:r>
            <a:endParaRPr lang="en-US" sz="4800" dirty="0"/>
          </a:p>
          <a:p>
            <a:pPr marL="742950" lvl="0" indent="-742950">
              <a:buFont typeface="+mj-lt"/>
              <a:buAutoNum type="alphaUcPeriod"/>
            </a:pPr>
            <a:r>
              <a:rPr lang="en-IN" sz="4800" dirty="0"/>
              <a:t>Revenue deficit only</a:t>
            </a:r>
            <a:endParaRPr lang="en-US" sz="4800" dirty="0"/>
          </a:p>
          <a:p>
            <a:pPr marL="742950" lvl="0" indent="-742950">
              <a:buFont typeface="+mj-lt"/>
              <a:buAutoNum type="alphaUcPeriod"/>
            </a:pPr>
            <a:r>
              <a:rPr lang="en-IN" sz="4800" dirty="0"/>
              <a:t>Both fiscal deficit and revenue deficit</a:t>
            </a:r>
            <a:endParaRPr lang="en-US" sz="4800" dirty="0"/>
          </a:p>
          <a:p>
            <a:pPr marL="742950" lvl="0" indent="-742950">
              <a:buFont typeface="+mj-lt"/>
              <a:buAutoNum type="alphaUcPeriod"/>
            </a:pPr>
            <a:r>
              <a:rPr lang="en-IN" sz="4800" dirty="0"/>
              <a:t>Neither fiscal deficit nor revenue </a:t>
            </a:r>
            <a:r>
              <a:rPr lang="en-IN" sz="4800" dirty="0" smtClean="0"/>
              <a:t>deficit</a:t>
            </a:r>
            <a:endParaRPr lang="en-US" sz="4800" dirty="0"/>
          </a:p>
        </p:txBody>
      </p:sp>
      <p:sp>
        <p:nvSpPr>
          <p:cNvPr id="2" name="Title 1"/>
          <p:cNvSpPr>
            <a:spLocks noGrp="1"/>
          </p:cNvSpPr>
          <p:nvPr>
            <p:ph type="title"/>
          </p:nvPr>
        </p:nvSpPr>
        <p:spPr/>
        <p:txBody>
          <a:bodyPr>
            <a:normAutofit fontScale="90000"/>
          </a:bodyPr>
          <a:lstStyle/>
          <a:p>
            <a:r>
              <a:rPr lang="en-US" dirty="0" smtClean="0"/>
              <a:t>2006</a:t>
            </a:r>
            <a:endParaRPr lang="en-US" dirty="0"/>
          </a:p>
        </p:txBody>
      </p:sp>
    </p:spTree>
    <p:extLst>
      <p:ext uri="{BB962C8B-B14F-4D97-AF65-F5344CB8AC3E}">
        <p14:creationId xmlns:p14="http://schemas.microsoft.com/office/powerpoint/2010/main" val="2915510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 CAD</a:t>
            </a:r>
          </a:p>
          <a:p>
            <a:r>
              <a:rPr lang="en-US" dirty="0" smtClean="0"/>
              <a:t>High Fiscal Deficit</a:t>
            </a:r>
          </a:p>
          <a:p>
            <a:r>
              <a:rPr lang="en-US" smtClean="0"/>
              <a:t>Seems improved</a:t>
            </a:r>
          </a:p>
          <a:p>
            <a:endParaRPr lang="en-US" dirty="0" smtClean="0"/>
          </a:p>
        </p:txBody>
      </p:sp>
      <p:sp>
        <p:nvSpPr>
          <p:cNvPr id="3" name="Title 2"/>
          <p:cNvSpPr>
            <a:spLocks noGrp="1"/>
          </p:cNvSpPr>
          <p:nvPr>
            <p:ph type="title"/>
          </p:nvPr>
        </p:nvSpPr>
        <p:spPr/>
        <p:txBody>
          <a:bodyPr>
            <a:normAutofit fontScale="90000"/>
          </a:bodyPr>
          <a:lstStyle/>
          <a:p>
            <a:r>
              <a:rPr lang="en-US" dirty="0" smtClean="0"/>
              <a:t>Twin Deficit</a:t>
            </a:r>
            <a:endParaRPr lang="en-US" dirty="0"/>
          </a:p>
        </p:txBody>
      </p:sp>
    </p:spTree>
    <p:extLst>
      <p:ext uri="{BB962C8B-B14F-4D97-AF65-F5344CB8AC3E}">
        <p14:creationId xmlns:p14="http://schemas.microsoft.com/office/powerpoint/2010/main" val="3133266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465138"/>
            <a:ext cx="10658856" cy="2218795"/>
          </a:xfrm>
        </p:spPr>
        <p:txBody>
          <a:bodyPr>
            <a:normAutofit/>
          </a:bodyPr>
          <a:lstStyle/>
          <a:p>
            <a:r>
              <a:rPr lang="en-US" sz="4900" dirty="0" smtClean="0">
                <a:solidFill>
                  <a:srgbClr val="FFC000"/>
                </a:solidFill>
              </a:rPr>
              <a:t>Reforms </a:t>
            </a:r>
            <a:r>
              <a:rPr lang="en-US" sz="4900" dirty="0" smtClean="0"/>
              <a:t>in Public Debt  Management </a:t>
            </a:r>
            <a:endParaRPr lang="en-US" sz="4900" dirty="0"/>
          </a:p>
        </p:txBody>
      </p:sp>
      <p:sp>
        <p:nvSpPr>
          <p:cNvPr id="3" name="Subtitle 2"/>
          <p:cNvSpPr>
            <a:spLocks noGrp="1"/>
          </p:cNvSpPr>
          <p:nvPr>
            <p:ph type="body" idx="1"/>
          </p:nvPr>
        </p:nvSpPr>
        <p:spPr/>
        <p:txBody>
          <a:bodyPr>
            <a:normAutofit/>
          </a:bodyPr>
          <a:lstStyle/>
          <a:p>
            <a:pPr marL="571500" indent="-571500">
              <a:buFont typeface="Arial" panose="020B0604020202020204" pitchFamily="34" charset="0"/>
              <a:buChar char="•"/>
            </a:pPr>
            <a:r>
              <a:rPr lang="en-US" dirty="0" smtClean="0"/>
              <a:t>FRBM: FD, ERD curb in deadline</a:t>
            </a:r>
          </a:p>
          <a:p>
            <a:pPr marL="571500" indent="-571500">
              <a:buFont typeface="Arial" panose="020B0604020202020204" pitchFamily="34" charset="0"/>
              <a:buChar char="•"/>
            </a:pPr>
            <a:r>
              <a:rPr lang="en-US" dirty="0" smtClean="0"/>
              <a:t>Jaitley announced “PDMA”</a:t>
            </a:r>
          </a:p>
        </p:txBody>
      </p:sp>
    </p:spTree>
    <p:extLst>
      <p:ext uri="{BB962C8B-B14F-4D97-AF65-F5344CB8AC3E}">
        <p14:creationId xmlns:p14="http://schemas.microsoft.com/office/powerpoint/2010/main" val="4032792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715398"/>
            <a:ext cx="3054350" cy="1667166"/>
          </a:xfrm>
        </p:spPr>
      </p:pic>
      <p:sp>
        <p:nvSpPr>
          <p:cNvPr id="2" name="Content Placeholder 1"/>
          <p:cNvSpPr>
            <a:spLocks noGrp="1"/>
          </p:cNvSpPr>
          <p:nvPr>
            <p:ph idx="1"/>
          </p:nvPr>
        </p:nvSpPr>
        <p:spPr/>
        <p:txBody>
          <a:bodyPr/>
          <a:lstStyle/>
          <a:p>
            <a:r>
              <a:rPr lang="en-US" dirty="0" smtClean="0"/>
              <a:t>Public Debt =&gt; SLR, G-Sec to LIC/EPFO</a:t>
            </a:r>
          </a:p>
          <a:p>
            <a:r>
              <a:rPr lang="en-US" dirty="0" smtClean="0"/>
              <a:t>Less return (~8%)</a:t>
            </a:r>
          </a:p>
          <a:p>
            <a:r>
              <a:rPr lang="en-US" dirty="0" smtClean="0"/>
              <a:t>Less incentive in Financial assets</a:t>
            </a:r>
          </a:p>
          <a:p>
            <a:r>
              <a:rPr lang="en-US" dirty="0" smtClean="0"/>
              <a:t>More investment in gold, real estate, overseas</a:t>
            </a:r>
          </a:p>
          <a:p>
            <a:r>
              <a:rPr lang="en-US" dirty="0" smtClean="0"/>
              <a:t>RBI manages G-Sec, T-Bill = conflict of interest in combating inflation.</a:t>
            </a:r>
          </a:p>
        </p:txBody>
      </p:sp>
      <p:sp>
        <p:nvSpPr>
          <p:cNvPr id="3" name="Title 2"/>
          <p:cNvSpPr>
            <a:spLocks noGrp="1"/>
          </p:cNvSpPr>
          <p:nvPr>
            <p:ph type="title"/>
          </p:nvPr>
        </p:nvSpPr>
        <p:spPr/>
        <p:txBody>
          <a:bodyPr>
            <a:normAutofit/>
          </a:bodyPr>
          <a:lstStyle/>
          <a:p>
            <a:r>
              <a:rPr lang="en-US" dirty="0" smtClean="0"/>
              <a:t>Financial Repression</a:t>
            </a:r>
            <a:endParaRPr lang="en-US" dirty="0"/>
          </a:p>
        </p:txBody>
      </p:sp>
      <p:sp>
        <p:nvSpPr>
          <p:cNvPr id="4" name="Text Placeholder 3"/>
          <p:cNvSpPr>
            <a:spLocks noGrp="1"/>
          </p:cNvSpPr>
          <p:nvPr>
            <p:ph type="body" sz="quarter" idx="13"/>
          </p:nvPr>
        </p:nvSpPr>
        <p:spPr/>
        <p:txBody>
          <a:bodyPr/>
          <a:lstStyle/>
          <a:p>
            <a:r>
              <a:rPr lang="en-US" dirty="0" smtClean="0"/>
              <a:t>PDMA Why?</a:t>
            </a:r>
            <a:endParaRPr lang="en-US" dirty="0"/>
          </a:p>
        </p:txBody>
      </p:sp>
    </p:spTree>
    <p:extLst>
      <p:ext uri="{BB962C8B-B14F-4D97-AF65-F5344CB8AC3E}">
        <p14:creationId xmlns:p14="http://schemas.microsoft.com/office/powerpoint/2010/main" val="490735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Public Debt Management authority</a:t>
            </a:r>
          </a:p>
          <a:p>
            <a:r>
              <a:rPr lang="en-US" dirty="0" smtClean="0"/>
              <a:t>PDMA will sell G-Sec on voluntary basis</a:t>
            </a:r>
          </a:p>
          <a:p>
            <a:pPr marL="0" indent="0">
              <a:buNone/>
            </a:pPr>
            <a:r>
              <a:rPr lang="en-US" dirty="0" smtClean="0"/>
              <a:t>Same recommendations</a:t>
            </a:r>
          </a:p>
          <a:p>
            <a:r>
              <a:rPr lang="en-US" dirty="0" smtClean="0"/>
              <a:t>Vijay </a:t>
            </a:r>
            <a:r>
              <a:rPr lang="en-US" dirty="0" err="1" smtClean="0"/>
              <a:t>Kelkar</a:t>
            </a:r>
            <a:r>
              <a:rPr lang="en-US" dirty="0" smtClean="0"/>
              <a:t> </a:t>
            </a:r>
            <a:r>
              <a:rPr lang="en-US" dirty="0" smtClean="0"/>
              <a:t>(13</a:t>
            </a:r>
            <a:r>
              <a:rPr lang="en-US" baseline="30000" dirty="0" smtClean="0"/>
              <a:t>th</a:t>
            </a:r>
            <a:r>
              <a:rPr lang="en-US" dirty="0" smtClean="0"/>
              <a:t> FC) </a:t>
            </a:r>
          </a:p>
          <a:p>
            <a:r>
              <a:rPr lang="en-US" dirty="0" smtClean="0"/>
              <a:t>Justice BN </a:t>
            </a:r>
            <a:r>
              <a:rPr lang="en-US" dirty="0" err="1" smtClean="0"/>
              <a:t>Srikrishna</a:t>
            </a:r>
            <a:r>
              <a:rPr lang="en-US" dirty="0" smtClean="0"/>
              <a:t> (FSLRC)</a:t>
            </a:r>
          </a:p>
          <a:p>
            <a:r>
              <a:rPr lang="en-US" dirty="0" smtClean="0"/>
              <a:t>Sweden, NZ, Germany, Denmark </a:t>
            </a:r>
            <a:r>
              <a:rPr lang="en-US" dirty="0" err="1" smtClean="0"/>
              <a:t>etc</a:t>
            </a:r>
            <a:r>
              <a:rPr lang="en-US" dirty="0" smtClean="0"/>
              <a:t> have similar.</a:t>
            </a:r>
          </a:p>
        </p:txBody>
      </p:sp>
      <p:sp>
        <p:nvSpPr>
          <p:cNvPr id="3" name="Title 2"/>
          <p:cNvSpPr>
            <a:spLocks noGrp="1"/>
          </p:cNvSpPr>
          <p:nvPr>
            <p:ph type="title"/>
          </p:nvPr>
        </p:nvSpPr>
        <p:spPr/>
        <p:txBody>
          <a:bodyPr>
            <a:normAutofit/>
          </a:bodyPr>
          <a:lstStyle/>
          <a:p>
            <a:r>
              <a:rPr lang="en-US" dirty="0" smtClean="0"/>
              <a:t>Financial Repression</a:t>
            </a:r>
            <a:endParaRPr lang="en-US" dirty="0"/>
          </a:p>
        </p:txBody>
      </p:sp>
      <p:sp>
        <p:nvSpPr>
          <p:cNvPr id="4" name="Text Placeholder 3"/>
          <p:cNvSpPr>
            <a:spLocks noGrp="1"/>
          </p:cNvSpPr>
          <p:nvPr>
            <p:ph type="body" sz="quarter" idx="13"/>
          </p:nvPr>
        </p:nvSpPr>
        <p:spPr/>
        <p:txBody>
          <a:bodyPr/>
          <a:lstStyle/>
          <a:p>
            <a:r>
              <a:rPr lang="en-US" dirty="0" smtClean="0"/>
              <a:t>Solution?</a:t>
            </a:r>
            <a:endParaRPr lang="en-US" dirty="0"/>
          </a:p>
        </p:txBody>
      </p:sp>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384242"/>
            <a:ext cx="3089275" cy="2145329"/>
          </a:xfrm>
        </p:spPr>
      </p:pic>
    </p:spTree>
    <p:extLst>
      <p:ext uri="{BB962C8B-B14F-4D97-AF65-F5344CB8AC3E}">
        <p14:creationId xmlns:p14="http://schemas.microsoft.com/office/powerpoint/2010/main" val="571577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2" name="Content Placeholder 1"/>
          <p:cNvSpPr>
            <a:spLocks noGrp="1"/>
          </p:cNvSpPr>
          <p:nvPr>
            <p:ph idx="1"/>
          </p:nvPr>
        </p:nvSpPr>
        <p:spPr/>
        <p:txBody>
          <a:bodyPr>
            <a:normAutofit/>
          </a:bodyPr>
          <a:lstStyle/>
          <a:p>
            <a:r>
              <a:rPr lang="en-US" dirty="0" smtClean="0"/>
              <a:t>2011: bill, but not passed.</a:t>
            </a:r>
          </a:p>
          <a:p>
            <a:r>
              <a:rPr lang="en-US" dirty="0" smtClean="0"/>
              <a:t>Interim budget proposed Non-statutory PDMA (1/4/2014) but regime change</a:t>
            </a:r>
          </a:p>
          <a:p>
            <a:r>
              <a:rPr lang="en-US" dirty="0" smtClean="0"/>
              <a:t>Previous Economic Survey recommended</a:t>
            </a:r>
          </a:p>
          <a:p>
            <a:endParaRPr lang="en-US" dirty="0" smtClean="0"/>
          </a:p>
        </p:txBody>
      </p:sp>
      <p:sp>
        <p:nvSpPr>
          <p:cNvPr id="3" name="Title 2"/>
          <p:cNvSpPr>
            <a:spLocks noGrp="1"/>
          </p:cNvSpPr>
          <p:nvPr>
            <p:ph type="title"/>
          </p:nvPr>
        </p:nvSpPr>
        <p:spPr/>
        <p:txBody>
          <a:bodyPr>
            <a:normAutofit/>
          </a:bodyPr>
          <a:lstStyle/>
          <a:p>
            <a:r>
              <a:rPr lang="en-US" dirty="0" smtClean="0"/>
              <a:t>TIMELINE</a:t>
            </a:r>
            <a:endParaRPr lang="en-US" dirty="0"/>
          </a:p>
        </p:txBody>
      </p:sp>
      <p:sp>
        <p:nvSpPr>
          <p:cNvPr id="4" name="Text Placeholder 3"/>
          <p:cNvSpPr>
            <a:spLocks noGrp="1"/>
          </p:cNvSpPr>
          <p:nvPr>
            <p:ph type="body" sz="quarter" idx="13"/>
          </p:nvPr>
        </p:nvSpPr>
        <p:spPr/>
        <p:txBody>
          <a:bodyPr/>
          <a:lstStyle/>
          <a:p>
            <a:r>
              <a:rPr lang="en-US" dirty="0" smtClean="0"/>
              <a:t>PDMA</a:t>
            </a:r>
            <a:endParaRPr lang="en-US" dirty="0"/>
          </a:p>
        </p:txBody>
      </p:sp>
    </p:spTree>
    <p:extLst>
      <p:ext uri="{BB962C8B-B14F-4D97-AF65-F5344CB8AC3E}">
        <p14:creationId xmlns:p14="http://schemas.microsoft.com/office/powerpoint/2010/main" val="3658336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2" name="Content Placeholder 1"/>
          <p:cNvSpPr>
            <a:spLocks noGrp="1"/>
          </p:cNvSpPr>
          <p:nvPr>
            <p:ph idx="1"/>
          </p:nvPr>
        </p:nvSpPr>
        <p:spPr/>
        <p:txBody>
          <a:bodyPr>
            <a:normAutofit/>
          </a:bodyPr>
          <a:lstStyle/>
          <a:p>
            <a:r>
              <a:rPr lang="en-US" dirty="0" smtClean="0"/>
              <a:t>Announced PDM-Agency</a:t>
            </a:r>
          </a:p>
          <a:p>
            <a:r>
              <a:rPr lang="en-US" dirty="0" smtClean="0"/>
              <a:t>Manage Both internal and external borrowing of Government</a:t>
            </a:r>
          </a:p>
          <a:p>
            <a:r>
              <a:rPr lang="en-US" dirty="0" smtClean="0"/>
              <a:t>Have to amend G-Sec Act, RBI Act.</a:t>
            </a:r>
          </a:p>
        </p:txBody>
      </p:sp>
      <p:sp>
        <p:nvSpPr>
          <p:cNvPr id="3" name="Title 2"/>
          <p:cNvSpPr>
            <a:spLocks noGrp="1"/>
          </p:cNvSpPr>
          <p:nvPr>
            <p:ph type="title"/>
          </p:nvPr>
        </p:nvSpPr>
        <p:spPr/>
        <p:txBody>
          <a:bodyPr>
            <a:normAutofit/>
          </a:bodyPr>
          <a:lstStyle/>
          <a:p>
            <a:r>
              <a:rPr lang="en-US" dirty="0" smtClean="0"/>
              <a:t>Budget</a:t>
            </a:r>
            <a:br>
              <a:rPr lang="en-US" dirty="0" smtClean="0"/>
            </a:br>
            <a:r>
              <a:rPr lang="en-US" dirty="0" smtClean="0"/>
              <a:t>2015</a:t>
            </a:r>
            <a:endParaRPr lang="en-US" dirty="0"/>
          </a:p>
        </p:txBody>
      </p:sp>
      <p:sp>
        <p:nvSpPr>
          <p:cNvPr id="4" name="Text Placeholder 3"/>
          <p:cNvSpPr>
            <a:spLocks noGrp="1"/>
          </p:cNvSpPr>
          <p:nvPr>
            <p:ph type="body" sz="quarter" idx="13"/>
          </p:nvPr>
        </p:nvSpPr>
        <p:spPr/>
        <p:txBody>
          <a:bodyPr/>
          <a:lstStyle/>
          <a:p>
            <a:r>
              <a:rPr lang="en-US" dirty="0" smtClean="0"/>
              <a:t>PDMA</a:t>
            </a:r>
            <a:endParaRPr lang="en-US" dirty="0"/>
          </a:p>
        </p:txBody>
      </p:sp>
    </p:spTree>
    <p:extLst>
      <p:ext uri="{BB962C8B-B14F-4D97-AF65-F5344CB8AC3E}">
        <p14:creationId xmlns:p14="http://schemas.microsoft.com/office/powerpoint/2010/main" val="232304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Deficit formulas and figures</a:t>
            </a:r>
          </a:p>
          <a:p>
            <a:r>
              <a:rPr lang="en-US" dirty="0" smtClean="0"/>
              <a:t>Why FD bad, FRBM targets?</a:t>
            </a:r>
          </a:p>
          <a:p>
            <a:r>
              <a:rPr lang="en-US" smtClean="0"/>
              <a:t>PDMA</a:t>
            </a:r>
            <a:endParaRPr lang="en-US" dirty="0"/>
          </a:p>
        </p:txBody>
      </p:sp>
    </p:spTree>
    <p:extLst>
      <p:ext uri="{BB962C8B-B14F-4D97-AF65-F5344CB8AC3E}">
        <p14:creationId xmlns:p14="http://schemas.microsoft.com/office/powerpoint/2010/main" val="3206003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Fiscal deficit</a:t>
            </a:r>
            <a:endParaRPr lang="en-US" dirty="0"/>
          </a:p>
        </p:txBody>
      </p:sp>
      <p:sp>
        <p:nvSpPr>
          <p:cNvPr id="5" name="Text Placeholder 4"/>
          <p:cNvSpPr>
            <a:spLocks noGrp="1"/>
          </p:cNvSpPr>
          <p:nvPr>
            <p:ph type="body" idx="1"/>
          </p:nvPr>
        </p:nvSpPr>
        <p:spPr/>
        <p:txBody>
          <a:bodyPr/>
          <a:lstStyle/>
          <a:p>
            <a:r>
              <a:rPr lang="en-US" dirty="0" smtClean="0"/>
              <a:t>Views of Economic Survey and 14</a:t>
            </a:r>
            <a:r>
              <a:rPr lang="en-US" baseline="30000" dirty="0" smtClean="0"/>
              <a:t>th</a:t>
            </a:r>
            <a:r>
              <a:rPr lang="en-US" dirty="0" smtClean="0"/>
              <a:t> Finance commission</a:t>
            </a:r>
            <a:endParaRPr lang="en-US" dirty="0"/>
          </a:p>
        </p:txBody>
      </p:sp>
    </p:spTree>
    <p:extLst>
      <p:ext uri="{BB962C8B-B14F-4D97-AF65-F5344CB8AC3E}">
        <p14:creationId xmlns:p14="http://schemas.microsoft.com/office/powerpoint/2010/main" val="2862989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Fiscal deficit: past and future</a:t>
            </a:r>
            <a:endParaRPr lang="en-US" dirty="0"/>
          </a:p>
        </p:txBody>
      </p:sp>
      <p:graphicFrame>
        <p:nvGraphicFramePr>
          <p:cNvPr id="7" name="Content Placeholder 6"/>
          <p:cNvGraphicFramePr>
            <a:graphicFrameLocks noGrp="1"/>
          </p:cNvGraphicFramePr>
          <p:nvPr>
            <p:ph idx="1"/>
            <p:extLst/>
          </p:nvPr>
        </p:nvGraphicFramePr>
        <p:xfrm>
          <a:off x="838200" y="914400"/>
          <a:ext cx="10515600" cy="526256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5637229" y="2543963"/>
            <a:ext cx="3575932"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14FC, Survey </a:t>
            </a:r>
            <a:r>
              <a:rPr lang="en-US" sz="3600" dirty="0" smtClean="0">
                <a:solidFill>
                  <a:schemeClr val="tx1">
                    <a:lumMod val="85000"/>
                    <a:lumOff val="15000"/>
                  </a:schemeClr>
                </a:solidFill>
                <a:latin typeface="Franklin Gothic Heavy" panose="020B0903020102020204" pitchFamily="34" charset="0"/>
              </a:rPr>
              <a:t>wants 3%</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9332535" y="2836194"/>
            <a:ext cx="2256180"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Jaitley</a:t>
            </a:r>
          </a:p>
          <a:p>
            <a:pPr algn="ctr"/>
            <a:r>
              <a:rPr lang="en-US" sz="3600" dirty="0" smtClean="0">
                <a:solidFill>
                  <a:schemeClr val="tx1">
                    <a:lumMod val="85000"/>
                    <a:lumOff val="15000"/>
                  </a:schemeClr>
                </a:solidFill>
                <a:latin typeface="Franklin Gothic Heavy" panose="020B0903020102020204" pitchFamily="34" charset="0"/>
              </a:rPr>
              <a:t>target</a:t>
            </a:r>
          </a:p>
        </p:txBody>
      </p:sp>
    </p:spTree>
    <p:extLst>
      <p:ext uri="{BB962C8B-B14F-4D97-AF65-F5344CB8AC3E}">
        <p14:creationId xmlns:p14="http://schemas.microsoft.com/office/powerpoint/2010/main" val="2470136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Revenue incoming</a:t>
            </a:r>
            <a:endParaRPr lang="en-US" dirty="0"/>
          </a:p>
        </p:txBody>
      </p:sp>
      <p:pic>
        <p:nvPicPr>
          <p:cNvPr id="12" name="Content Placeholder 11"/>
          <p:cNvPicPr>
            <a:picLocks noGrp="1" noChangeAspect="1"/>
          </p:cNvPicPr>
          <p:nvPr>
            <p:ph sz="half" idx="2"/>
          </p:nvPr>
        </p:nvPicPr>
        <p:blipFill>
          <a:blip r:embed="rId2"/>
          <a:stretch>
            <a:fillRect/>
          </a:stretch>
        </p:blipFill>
        <p:spPr>
          <a:xfrm>
            <a:off x="839788" y="1260916"/>
            <a:ext cx="5157787" cy="1699576"/>
          </a:xfrm>
          <a:prstGeom prst="rect">
            <a:avLst/>
          </a:prstGeom>
        </p:spPr>
      </p:pic>
      <p:pic>
        <p:nvPicPr>
          <p:cNvPr id="13" name="Content Placeholder 12"/>
          <p:cNvPicPr>
            <a:picLocks noGrp="1" noChangeAspect="1"/>
          </p:cNvPicPr>
          <p:nvPr>
            <p:ph sz="quarter" idx="4"/>
          </p:nvPr>
        </p:nvPicPr>
        <p:blipFill>
          <a:blip r:embed="rId3"/>
          <a:stretch>
            <a:fillRect/>
          </a:stretch>
        </p:blipFill>
        <p:spPr>
          <a:xfrm>
            <a:off x="6196013" y="1289806"/>
            <a:ext cx="5800170" cy="1641796"/>
          </a:xfrm>
          <a:prstGeom prst="rect">
            <a:avLst/>
          </a:prstGeom>
        </p:spPr>
      </p:pic>
      <p:sp>
        <p:nvSpPr>
          <p:cNvPr id="11" name="Text Placeholder 10"/>
          <p:cNvSpPr>
            <a:spLocks noGrp="1"/>
          </p:cNvSpPr>
          <p:nvPr>
            <p:ph type="body" idx="13"/>
          </p:nvPr>
        </p:nvSpPr>
        <p:spPr/>
        <p:txBody>
          <a:bodyPr/>
          <a:lstStyle/>
          <a:p>
            <a:r>
              <a:rPr lang="en-US" dirty="0" smtClean="0"/>
              <a:t>Revenue outgoing</a:t>
            </a:r>
            <a:endParaRPr lang="en-US" dirty="0"/>
          </a:p>
        </p:txBody>
      </p:sp>
      <p:sp>
        <p:nvSpPr>
          <p:cNvPr id="14" name="TextBox 13"/>
          <p:cNvSpPr txBox="1"/>
          <p:nvPr/>
        </p:nvSpPr>
        <p:spPr>
          <a:xfrm>
            <a:off x="2050261" y="3183498"/>
            <a:ext cx="7894627" cy="3046988"/>
          </a:xfrm>
          <a:prstGeom prst="rect">
            <a:avLst/>
          </a:prstGeom>
          <a:solidFill>
            <a:schemeClr val="accent2">
              <a:lumMod val="20000"/>
              <a:lumOff val="80000"/>
            </a:schemeClr>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hi-IN" sz="4800" b="1" u="sng" dirty="0" smtClean="0">
                <a:solidFill>
                  <a:srgbClr val="FF0000"/>
                </a:solidFill>
                <a:latin typeface="Franklin Gothic Demi Cond" panose="020B0706030402020204" pitchFamily="34" charset="0"/>
              </a:rPr>
              <a:t>रट्टा मारो जिंदाबाद</a:t>
            </a:r>
            <a:r>
              <a:rPr lang="en-US" sz="4800" b="1" u="sng" dirty="0" smtClean="0">
                <a:solidFill>
                  <a:srgbClr val="FF0000"/>
                </a:solidFill>
                <a:latin typeface="Franklin Gothic Demi Cond" panose="020B0706030402020204" pitchFamily="34" charset="0"/>
              </a:rPr>
              <a:t> (revenue)</a:t>
            </a:r>
          </a:p>
          <a:p>
            <a:pPr marL="742950" indent="-742950">
              <a:buFont typeface="+mj-lt"/>
              <a:buAutoNum type="arabicPeriod"/>
            </a:pPr>
            <a:r>
              <a:rPr lang="en-US" sz="4800" dirty="0" smtClean="0">
                <a:solidFill>
                  <a:schemeClr val="tx1">
                    <a:lumMod val="85000"/>
                    <a:lumOff val="15000"/>
                  </a:schemeClr>
                </a:solidFill>
                <a:latin typeface="Franklin Gothic Demi Cond" panose="020B0706030402020204" pitchFamily="34" charset="0"/>
              </a:rPr>
              <a:t>Incoming: Tax &gt; non-tax</a:t>
            </a:r>
          </a:p>
          <a:p>
            <a:pPr marL="742950" indent="-742950">
              <a:buFont typeface="+mj-lt"/>
              <a:buAutoNum type="arabicPeriod"/>
            </a:pPr>
            <a:r>
              <a:rPr lang="en-US" sz="4800" dirty="0" smtClean="0">
                <a:solidFill>
                  <a:schemeClr val="tx1">
                    <a:lumMod val="85000"/>
                    <a:lumOff val="15000"/>
                  </a:schemeClr>
                </a:solidFill>
                <a:latin typeface="Franklin Gothic Demi Cond" panose="020B0706030402020204" pitchFamily="34" charset="0"/>
              </a:rPr>
              <a:t>Outgoing: Non-plan &gt; plan</a:t>
            </a:r>
          </a:p>
          <a:p>
            <a:pPr marL="742950" indent="-742950">
              <a:buFont typeface="+mj-lt"/>
              <a:buAutoNum type="arabicPeriod"/>
            </a:pPr>
            <a:r>
              <a:rPr lang="en-US" sz="4800" dirty="0" smtClean="0">
                <a:solidFill>
                  <a:schemeClr val="tx1">
                    <a:lumMod val="85000"/>
                    <a:lumOff val="15000"/>
                  </a:schemeClr>
                </a:solidFill>
                <a:latin typeface="Franklin Gothic Demi Cond" panose="020B0706030402020204" pitchFamily="34" charset="0"/>
              </a:rPr>
              <a:t>NET: Expenditure &gt; Receipts</a:t>
            </a:r>
          </a:p>
        </p:txBody>
      </p:sp>
    </p:spTree>
    <p:extLst>
      <p:ext uri="{BB962C8B-B14F-4D97-AF65-F5344CB8AC3E}">
        <p14:creationId xmlns:p14="http://schemas.microsoft.com/office/powerpoint/2010/main" val="149811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Survey Target: Increase Tax to GDP</a:t>
            </a:r>
            <a:endParaRPr lang="en-US" dirty="0"/>
          </a:p>
        </p:txBody>
      </p:sp>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608948" y="5183468"/>
            <a:ext cx="4967925"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GST implementation</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1662100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Survey Target: Decrease Debt: GDP</a:t>
            </a:r>
            <a:endParaRPr lang="en-US" dirty="0"/>
          </a:p>
        </p:txBody>
      </p:sp>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62228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14</a:t>
            </a:r>
            <a:r>
              <a:rPr lang="en-US" baseline="30000" dirty="0" smtClean="0"/>
              <a:t>th</a:t>
            </a:r>
            <a:r>
              <a:rPr lang="en-US" dirty="0" smtClean="0"/>
              <a:t> FC: Fiscal deficit target</a:t>
            </a:r>
            <a:endParaRPr lang="en-US" dirty="0"/>
          </a:p>
        </p:txBody>
      </p:sp>
      <p:graphicFrame>
        <p:nvGraphicFramePr>
          <p:cNvPr id="4" name="Content Placeholder 3"/>
          <p:cNvGraphicFramePr>
            <a:graphicFrameLocks noGrp="1"/>
          </p:cNvGraphicFramePr>
          <p:nvPr>
            <p:ph idx="1"/>
            <p:extLst/>
          </p:nvPr>
        </p:nvGraphicFramePr>
        <p:xfrm>
          <a:off x="292231" y="914400"/>
          <a:ext cx="11061569" cy="52625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77244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488443"/>
            <a:ext cx="3054350" cy="2121076"/>
          </a:xfrm>
        </p:spPr>
      </p:pic>
      <p:sp>
        <p:nvSpPr>
          <p:cNvPr id="5" name="Content Placeholder 4"/>
          <p:cNvSpPr>
            <a:spLocks noGrp="1"/>
          </p:cNvSpPr>
          <p:nvPr>
            <p:ph idx="1"/>
          </p:nvPr>
        </p:nvSpPr>
        <p:spPr/>
        <p:txBody>
          <a:bodyPr/>
          <a:lstStyle/>
          <a:p>
            <a:r>
              <a:rPr lang="en-US" dirty="0" smtClean="0"/>
              <a:t>States FD target: 3% GSDP, but 13 states failed</a:t>
            </a:r>
          </a:p>
          <a:p>
            <a:r>
              <a:rPr lang="en-US" dirty="0" smtClean="0"/>
              <a:t>Combed FD (State + Union): 5% GDP, both failed</a:t>
            </a:r>
          </a:p>
        </p:txBody>
      </p:sp>
      <p:sp>
        <p:nvSpPr>
          <p:cNvPr id="4" name="Title 3"/>
          <p:cNvSpPr>
            <a:spLocks noGrp="1"/>
          </p:cNvSpPr>
          <p:nvPr>
            <p:ph type="title"/>
          </p:nvPr>
        </p:nvSpPr>
        <p:spPr/>
        <p:txBody>
          <a:bodyPr/>
          <a:lstStyle/>
          <a:p>
            <a:r>
              <a:rPr lang="en-US" dirty="0" err="1" smtClean="0"/>
              <a:t>Kelkar</a:t>
            </a:r>
            <a:endParaRPr lang="en-US" dirty="0"/>
          </a:p>
        </p:txBody>
      </p:sp>
      <p:sp>
        <p:nvSpPr>
          <p:cNvPr id="6" name="Text Placeholder 5"/>
          <p:cNvSpPr>
            <a:spLocks noGrp="1"/>
          </p:cNvSpPr>
          <p:nvPr>
            <p:ph type="body" sz="quarter" idx="13"/>
          </p:nvPr>
        </p:nvSpPr>
        <p:spPr/>
        <p:txBody>
          <a:bodyPr/>
          <a:lstStyle/>
          <a:p>
            <a:r>
              <a:rPr lang="en-US" dirty="0" smtClean="0"/>
              <a:t>13FC</a:t>
            </a:r>
            <a:endParaRPr lang="en-US" dirty="0"/>
          </a:p>
        </p:txBody>
      </p:sp>
    </p:spTree>
    <p:extLst>
      <p:ext uri="{BB962C8B-B14F-4D97-AF65-F5344CB8AC3E}">
        <p14:creationId xmlns:p14="http://schemas.microsoft.com/office/powerpoint/2010/main" val="19839506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normAutofit lnSpcReduction="10000"/>
          </a:bodyPr>
          <a:lstStyle/>
          <a:p>
            <a:pPr fontAlgn="ctr"/>
            <a:r>
              <a:rPr lang="en-US" dirty="0" smtClean="0"/>
              <a:t>fiscal stimulus Post </a:t>
            </a:r>
            <a:r>
              <a:rPr lang="en-US" dirty="0"/>
              <a:t>2008 global </a:t>
            </a:r>
            <a:r>
              <a:rPr lang="en-US" dirty="0" smtClean="0"/>
              <a:t>slowdown</a:t>
            </a:r>
          </a:p>
          <a:p>
            <a:pPr fontAlgn="ctr"/>
            <a:r>
              <a:rPr lang="en-US" dirty="0" smtClean="0"/>
              <a:t>Tax breaks, exemption: 5 lakh cr. Revenue forgone (2012-13)</a:t>
            </a:r>
            <a:endParaRPr lang="en-US" dirty="0"/>
          </a:p>
          <a:p>
            <a:pPr fontAlgn="ctr"/>
            <a:r>
              <a:rPr lang="en-US" dirty="0" smtClean="0"/>
              <a:t>But </a:t>
            </a:r>
            <a:r>
              <a:rPr lang="en-US" dirty="0"/>
              <a:t>policy paralysis= GDP growth poor</a:t>
            </a:r>
          </a:p>
          <a:p>
            <a:pPr fontAlgn="ctr"/>
            <a:r>
              <a:rPr lang="en-US" dirty="0"/>
              <a:t>So, indirect taxes growth poor</a:t>
            </a:r>
          </a:p>
          <a:p>
            <a:pPr fontAlgn="ctr"/>
            <a:r>
              <a:rPr lang="en-US" dirty="0"/>
              <a:t>Import bill increased but many items get 'exempted'  </a:t>
            </a:r>
            <a:r>
              <a:rPr lang="en-US" dirty="0" smtClean="0"/>
              <a:t>from taxes</a:t>
            </a:r>
          </a:p>
          <a:p>
            <a:pPr fontAlgn="ctr"/>
            <a:r>
              <a:rPr lang="en-US" dirty="0" smtClean="0"/>
              <a:t>Gold duty hiked but smuggling</a:t>
            </a:r>
            <a:endParaRPr lang="en-US" dirty="0"/>
          </a:p>
          <a:p>
            <a:endParaRPr lang="en-US" dirty="0"/>
          </a:p>
        </p:txBody>
      </p:sp>
      <p:sp>
        <p:nvSpPr>
          <p:cNvPr id="4" name="Title 3"/>
          <p:cNvSpPr>
            <a:spLocks noGrp="1"/>
          </p:cNvSpPr>
          <p:nvPr>
            <p:ph type="title"/>
          </p:nvPr>
        </p:nvSpPr>
        <p:spPr/>
        <p:txBody>
          <a:bodyPr/>
          <a:lstStyle/>
          <a:p>
            <a:r>
              <a:rPr lang="en-US" dirty="0"/>
              <a:t>Income has to ▲ BUT….</a:t>
            </a:r>
          </a:p>
        </p:txBody>
      </p:sp>
      <p:sp>
        <p:nvSpPr>
          <p:cNvPr id="6" name="Text Placeholder 5"/>
          <p:cNvSpPr>
            <a:spLocks noGrp="1"/>
          </p:cNvSpPr>
          <p:nvPr>
            <p:ph type="body" sz="quarter" idx="13"/>
          </p:nvPr>
        </p:nvSpPr>
        <p:spPr/>
        <p:txBody>
          <a:bodyPr/>
          <a:lstStyle/>
          <a:p>
            <a:r>
              <a:rPr lang="en-US" dirty="0" smtClean="0"/>
              <a:t>3% target</a:t>
            </a:r>
            <a:endParaRPr lang="en-US" dirty="0"/>
          </a:p>
        </p:txBody>
      </p:sp>
    </p:spTree>
    <p:extLst>
      <p:ext uri="{BB962C8B-B14F-4D97-AF65-F5344CB8AC3E}">
        <p14:creationId xmlns:p14="http://schemas.microsoft.com/office/powerpoint/2010/main" val="3881547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normAutofit/>
          </a:bodyPr>
          <a:lstStyle/>
          <a:p>
            <a:pPr fontAlgn="ctr"/>
            <a:r>
              <a:rPr lang="en-US" dirty="0" smtClean="0"/>
              <a:t>BE-2014 vs RE-2014: revenue shortfall</a:t>
            </a:r>
          </a:p>
          <a:p>
            <a:pPr fontAlgn="ctr"/>
            <a:r>
              <a:rPr lang="en-US" dirty="0" smtClean="0"/>
              <a:t>Postal </a:t>
            </a:r>
            <a:r>
              <a:rPr lang="en-US" dirty="0"/>
              <a:t>Department making losses of ~7k per year.</a:t>
            </a:r>
          </a:p>
          <a:p>
            <a:pPr fontAlgn="ctr"/>
            <a:r>
              <a:rPr lang="en-US" dirty="0"/>
              <a:t>Railways not making sufficient profit.</a:t>
            </a:r>
          </a:p>
          <a:p>
            <a:r>
              <a:rPr lang="en-US" dirty="0" smtClean="0"/>
              <a:t>Same for many </a:t>
            </a:r>
            <a:r>
              <a:rPr lang="en-US" dirty="0" smtClean="0"/>
              <a:t>PSU</a:t>
            </a:r>
            <a:endParaRPr lang="en-US" dirty="0" smtClean="0"/>
          </a:p>
          <a:p>
            <a:endParaRPr lang="en-US" dirty="0"/>
          </a:p>
        </p:txBody>
      </p:sp>
      <p:sp>
        <p:nvSpPr>
          <p:cNvPr id="4" name="Title 3"/>
          <p:cNvSpPr>
            <a:spLocks noGrp="1"/>
          </p:cNvSpPr>
          <p:nvPr>
            <p:ph type="title"/>
          </p:nvPr>
        </p:nvSpPr>
        <p:spPr/>
        <p:txBody>
          <a:bodyPr/>
          <a:lstStyle/>
          <a:p>
            <a:r>
              <a:rPr lang="en-US" dirty="0"/>
              <a:t>Income has to ▲ BUT….</a:t>
            </a:r>
          </a:p>
        </p:txBody>
      </p:sp>
      <p:sp>
        <p:nvSpPr>
          <p:cNvPr id="6" name="Text Placeholder 5"/>
          <p:cNvSpPr>
            <a:spLocks noGrp="1"/>
          </p:cNvSpPr>
          <p:nvPr>
            <p:ph type="body" sz="quarter" idx="13"/>
          </p:nvPr>
        </p:nvSpPr>
        <p:spPr/>
        <p:txBody>
          <a:bodyPr/>
          <a:lstStyle/>
          <a:p>
            <a:r>
              <a:rPr lang="en-US" dirty="0" smtClean="0"/>
              <a:t>3% target</a:t>
            </a:r>
            <a:endParaRPr lang="en-US" dirty="0"/>
          </a:p>
        </p:txBody>
      </p:sp>
    </p:spTree>
    <p:extLst>
      <p:ext uri="{BB962C8B-B14F-4D97-AF65-F5344CB8AC3E}">
        <p14:creationId xmlns:p14="http://schemas.microsoft.com/office/powerpoint/2010/main" val="8905169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lstStyle/>
          <a:p>
            <a:r>
              <a:rPr lang="en-US" dirty="0"/>
              <a:t>Poor market response to Disinvestment</a:t>
            </a:r>
          </a:p>
          <a:p>
            <a:r>
              <a:rPr lang="en-US" dirty="0"/>
              <a:t>Rich PSE forced to declare higher dividends….but for how long?</a:t>
            </a:r>
          </a:p>
          <a:p>
            <a:r>
              <a:rPr lang="en-US" dirty="0"/>
              <a:t>Loan recovery difficult from states, post 12FC recommendations</a:t>
            </a:r>
          </a:p>
          <a:p>
            <a:endParaRPr lang="en-US" dirty="0"/>
          </a:p>
        </p:txBody>
      </p:sp>
      <p:sp>
        <p:nvSpPr>
          <p:cNvPr id="4" name="Title 3"/>
          <p:cNvSpPr>
            <a:spLocks noGrp="1"/>
          </p:cNvSpPr>
          <p:nvPr>
            <p:ph type="title"/>
          </p:nvPr>
        </p:nvSpPr>
        <p:spPr/>
        <p:txBody>
          <a:bodyPr/>
          <a:lstStyle/>
          <a:p>
            <a:r>
              <a:rPr lang="en-US" dirty="0" smtClean="0"/>
              <a:t>Income has to ▲ BUT….</a:t>
            </a:r>
            <a:endParaRPr lang="en-US" dirty="0"/>
          </a:p>
        </p:txBody>
      </p:sp>
      <p:sp>
        <p:nvSpPr>
          <p:cNvPr id="5" name="Text Placeholder 4"/>
          <p:cNvSpPr>
            <a:spLocks noGrp="1"/>
          </p:cNvSpPr>
          <p:nvPr>
            <p:ph type="body" sz="quarter" idx="13"/>
          </p:nvPr>
        </p:nvSpPr>
        <p:spPr/>
        <p:txBody>
          <a:bodyPr/>
          <a:lstStyle/>
          <a:p>
            <a:r>
              <a:rPr lang="en-US" dirty="0" smtClean="0"/>
              <a:t>3% target</a:t>
            </a:r>
            <a:endParaRPr lang="en-US" dirty="0"/>
          </a:p>
        </p:txBody>
      </p:sp>
    </p:spTree>
    <p:extLst>
      <p:ext uri="{BB962C8B-B14F-4D97-AF65-F5344CB8AC3E}">
        <p14:creationId xmlns:p14="http://schemas.microsoft.com/office/powerpoint/2010/main" val="1496677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lstStyle/>
          <a:p>
            <a:pPr fontAlgn="ctr"/>
            <a:r>
              <a:rPr lang="en-US" dirty="0"/>
              <a:t>Implementation of </a:t>
            </a:r>
            <a:r>
              <a:rPr lang="en-US" dirty="0" smtClean="0"/>
              <a:t>7</a:t>
            </a:r>
            <a:r>
              <a:rPr lang="en-US" baseline="30000" dirty="0" smtClean="0"/>
              <a:t>th</a:t>
            </a:r>
            <a:r>
              <a:rPr lang="en-US" dirty="0" smtClean="0"/>
              <a:t> Pay </a:t>
            </a:r>
            <a:r>
              <a:rPr lang="en-US" dirty="0" smtClean="0"/>
              <a:t>commission </a:t>
            </a:r>
            <a:r>
              <a:rPr lang="en-US" dirty="0" smtClean="0"/>
              <a:t>(Justice AK </a:t>
            </a:r>
            <a:r>
              <a:rPr lang="en-US" dirty="0" err="1" smtClean="0"/>
              <a:t>Mathur</a:t>
            </a:r>
            <a:r>
              <a:rPr lang="en-US" dirty="0" smtClean="0"/>
              <a:t>, 2015-Oct)</a:t>
            </a:r>
          </a:p>
          <a:p>
            <a:pPr fontAlgn="ctr"/>
            <a:r>
              <a:rPr lang="en-US" dirty="0" smtClean="0"/>
              <a:t>Large </a:t>
            </a:r>
            <a:r>
              <a:rPr lang="en-US" dirty="0"/>
              <a:t>subsidy </a:t>
            </a:r>
            <a:r>
              <a:rPr lang="en-US" dirty="0" smtClean="0"/>
              <a:t>bill &amp; Leakages</a:t>
            </a:r>
            <a:endParaRPr lang="en-US" dirty="0"/>
          </a:p>
          <a:p>
            <a:pPr fontAlgn="ctr"/>
            <a:r>
              <a:rPr lang="en-US" dirty="0"/>
              <a:t>To implement </a:t>
            </a:r>
            <a:r>
              <a:rPr lang="en-US" dirty="0" smtClean="0"/>
              <a:t>GST: 25k </a:t>
            </a:r>
            <a:r>
              <a:rPr lang="en-US" dirty="0"/>
              <a:t>crores to </a:t>
            </a:r>
            <a:r>
              <a:rPr lang="en-US" dirty="0" smtClean="0"/>
              <a:t>States compensation.</a:t>
            </a:r>
            <a:endParaRPr lang="en-US" dirty="0"/>
          </a:p>
          <a:p>
            <a:pPr fontAlgn="ctr"/>
            <a:r>
              <a:rPr lang="en-US" dirty="0"/>
              <a:t>Implementation of 14th FC will leave Union with less </a:t>
            </a:r>
            <a:r>
              <a:rPr lang="en-US" dirty="0" smtClean="0"/>
              <a:t>money (42% tax devolution)</a:t>
            </a:r>
            <a:endParaRPr lang="en-US" dirty="0"/>
          </a:p>
        </p:txBody>
      </p:sp>
      <p:sp>
        <p:nvSpPr>
          <p:cNvPr id="4" name="Title 3"/>
          <p:cNvSpPr>
            <a:spLocks noGrp="1"/>
          </p:cNvSpPr>
          <p:nvPr>
            <p:ph type="title"/>
          </p:nvPr>
        </p:nvSpPr>
        <p:spPr/>
        <p:txBody>
          <a:bodyPr/>
          <a:lstStyle/>
          <a:p>
            <a:r>
              <a:rPr lang="en-US" dirty="0" smtClean="0"/>
              <a:t>Expenses have to ▼ BUT….</a:t>
            </a:r>
            <a:endParaRPr lang="en-US" dirty="0"/>
          </a:p>
        </p:txBody>
      </p:sp>
      <p:sp>
        <p:nvSpPr>
          <p:cNvPr id="5" name="Text Placeholder 4"/>
          <p:cNvSpPr>
            <a:spLocks noGrp="1"/>
          </p:cNvSpPr>
          <p:nvPr>
            <p:ph type="body" sz="quarter" idx="13"/>
          </p:nvPr>
        </p:nvSpPr>
        <p:spPr/>
        <p:txBody>
          <a:bodyPr/>
          <a:lstStyle/>
          <a:p>
            <a:r>
              <a:rPr lang="en-US" dirty="0" smtClean="0"/>
              <a:t>3% target</a:t>
            </a:r>
            <a:endParaRPr lang="en-US" dirty="0"/>
          </a:p>
        </p:txBody>
      </p:sp>
    </p:spTree>
    <p:extLst>
      <p:ext uri="{BB962C8B-B14F-4D97-AF65-F5344CB8AC3E}">
        <p14:creationId xmlns:p14="http://schemas.microsoft.com/office/powerpoint/2010/main" val="38440201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7" name="Content Placeholder 6"/>
          <p:cNvSpPr>
            <a:spLocks noGrp="1"/>
          </p:cNvSpPr>
          <p:nvPr>
            <p:ph idx="1"/>
          </p:nvPr>
        </p:nvSpPr>
        <p:spPr/>
        <p:txBody>
          <a:bodyPr>
            <a:normAutofit/>
          </a:bodyPr>
          <a:lstStyle/>
          <a:p>
            <a:r>
              <a:rPr lang="en-US" dirty="0" smtClean="0"/>
              <a:t>CSS reduced to 66</a:t>
            </a:r>
          </a:p>
          <a:p>
            <a:r>
              <a:rPr lang="en-US" dirty="0" smtClean="0"/>
              <a:t>Petrol diesel deregulated</a:t>
            </a:r>
          </a:p>
          <a:p>
            <a:r>
              <a:rPr lang="en-US" dirty="0" smtClean="0"/>
              <a:t>Crude oil ▼=&gt; Government ▲ Excise duty =&gt; more money.</a:t>
            </a:r>
          </a:p>
          <a:p>
            <a:r>
              <a:rPr lang="en-US" dirty="0" smtClean="0"/>
              <a:t>LPG-Kerosene not deregulated BUT global prices </a:t>
            </a:r>
            <a:r>
              <a:rPr lang="en-US" dirty="0"/>
              <a:t>▼ </a:t>
            </a:r>
            <a:r>
              <a:rPr lang="en-US" dirty="0" smtClean="0"/>
              <a:t>=&gt; subsidy bill ▼</a:t>
            </a:r>
          </a:p>
          <a:p>
            <a:r>
              <a:rPr lang="en-US" dirty="0" smtClean="0"/>
              <a:t>DBT for LPG + JAM Trinity </a:t>
            </a:r>
          </a:p>
        </p:txBody>
      </p:sp>
      <p:sp>
        <p:nvSpPr>
          <p:cNvPr id="6" name="Title 5"/>
          <p:cNvSpPr>
            <a:spLocks noGrp="1"/>
          </p:cNvSpPr>
          <p:nvPr>
            <p:ph type="title"/>
          </p:nvPr>
        </p:nvSpPr>
        <p:spPr/>
        <p:txBody>
          <a:bodyPr/>
          <a:lstStyle/>
          <a:p>
            <a:r>
              <a:rPr lang="en-US" dirty="0" smtClean="0"/>
              <a:t>Reforms</a:t>
            </a:r>
            <a:br>
              <a:rPr lang="en-US" dirty="0" smtClean="0"/>
            </a:br>
            <a:r>
              <a:rPr lang="en-US" dirty="0" smtClean="0"/>
              <a:t>DONE</a:t>
            </a:r>
            <a:endParaRPr lang="en-US" dirty="0"/>
          </a:p>
        </p:txBody>
      </p:sp>
      <p:sp>
        <p:nvSpPr>
          <p:cNvPr id="8" name="Text Placeholder 7"/>
          <p:cNvSpPr>
            <a:spLocks noGrp="1"/>
          </p:cNvSpPr>
          <p:nvPr>
            <p:ph type="body" sz="quarter" idx="13"/>
          </p:nvPr>
        </p:nvSpPr>
        <p:spPr/>
        <p:txBody>
          <a:bodyPr/>
          <a:lstStyle/>
          <a:p>
            <a:r>
              <a:rPr lang="en-US" dirty="0" smtClean="0"/>
              <a:t>3% FD target</a:t>
            </a:r>
            <a:endParaRPr lang="en-US" dirty="0"/>
          </a:p>
        </p:txBody>
      </p:sp>
    </p:spTree>
    <p:extLst>
      <p:ext uri="{BB962C8B-B14F-4D97-AF65-F5344CB8AC3E}">
        <p14:creationId xmlns:p14="http://schemas.microsoft.com/office/powerpoint/2010/main" val="2971291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7" name="Content Placeholder 6"/>
          <p:cNvSpPr>
            <a:spLocks noGrp="1"/>
          </p:cNvSpPr>
          <p:nvPr>
            <p:ph idx="1"/>
          </p:nvPr>
        </p:nvSpPr>
        <p:spPr/>
        <p:txBody>
          <a:bodyPr>
            <a:normAutofit/>
          </a:bodyPr>
          <a:lstStyle/>
          <a:p>
            <a:pPr marL="742950" indent="-742950">
              <a:buFont typeface="+mj-lt"/>
              <a:buAutoNum type="arabicPeriod"/>
            </a:pPr>
            <a:r>
              <a:rPr lang="en-US" dirty="0" err="1" smtClean="0"/>
              <a:t>Shanta</a:t>
            </a:r>
            <a:r>
              <a:rPr lang="en-US" dirty="0" smtClean="0"/>
              <a:t> Kumar FCI</a:t>
            </a:r>
          </a:p>
          <a:p>
            <a:pPr marL="742950" indent="-742950">
              <a:buFont typeface="+mj-lt"/>
              <a:buAutoNum type="arabicPeriod"/>
            </a:pPr>
            <a:r>
              <a:rPr lang="en-US" dirty="0" smtClean="0"/>
              <a:t>NFSA 67% population=&gt; cover 40% only</a:t>
            </a:r>
          </a:p>
          <a:p>
            <a:pPr marL="742950" indent="-742950">
              <a:buFont typeface="+mj-lt"/>
              <a:buAutoNum type="arabicPeriod"/>
            </a:pPr>
            <a:r>
              <a:rPr lang="en-US" dirty="0" smtClean="0"/>
              <a:t>Priority households- sell 50%MSP, not 1/2/3 per kilo</a:t>
            </a:r>
          </a:p>
        </p:txBody>
      </p:sp>
      <p:sp>
        <p:nvSpPr>
          <p:cNvPr id="6" name="Title 5"/>
          <p:cNvSpPr>
            <a:spLocks noGrp="1"/>
          </p:cNvSpPr>
          <p:nvPr>
            <p:ph type="title"/>
          </p:nvPr>
        </p:nvSpPr>
        <p:spPr/>
        <p:txBody>
          <a:bodyPr/>
          <a:lstStyle/>
          <a:p>
            <a:r>
              <a:rPr lang="en-US" dirty="0" smtClean="0"/>
              <a:t>Reforms</a:t>
            </a:r>
            <a:br>
              <a:rPr lang="en-US" dirty="0" smtClean="0"/>
            </a:br>
            <a:r>
              <a:rPr lang="en-US" dirty="0" smtClean="0"/>
              <a:t>YET To DO</a:t>
            </a:r>
            <a:endParaRPr lang="en-US" dirty="0"/>
          </a:p>
        </p:txBody>
      </p:sp>
      <p:sp>
        <p:nvSpPr>
          <p:cNvPr id="8" name="Text Placeholder 7"/>
          <p:cNvSpPr>
            <a:spLocks noGrp="1"/>
          </p:cNvSpPr>
          <p:nvPr>
            <p:ph type="body" sz="quarter" idx="13"/>
          </p:nvPr>
        </p:nvSpPr>
        <p:spPr/>
        <p:txBody>
          <a:bodyPr/>
          <a:lstStyle/>
          <a:p>
            <a:r>
              <a:rPr lang="en-US" dirty="0" smtClean="0"/>
              <a:t>3% FD target</a:t>
            </a:r>
            <a:endParaRPr lang="en-US" dirty="0"/>
          </a:p>
        </p:txBody>
      </p:sp>
    </p:spTree>
    <p:extLst>
      <p:ext uri="{BB962C8B-B14F-4D97-AF65-F5344CB8AC3E}">
        <p14:creationId xmlns:p14="http://schemas.microsoft.com/office/powerpoint/2010/main" val="322862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lstStyle/>
          <a:p>
            <a:r>
              <a:rPr lang="en-US" dirty="0" smtClean="0"/>
              <a:t>Wanted to curb revenue deficit to 0% of GDP by 2008</a:t>
            </a:r>
          </a:p>
          <a:p>
            <a:r>
              <a:rPr lang="en-US" dirty="0" smtClean="0"/>
              <a:t>FRBM amendment 2012</a:t>
            </a:r>
          </a:p>
          <a:p>
            <a:r>
              <a:rPr lang="en-US" dirty="0" smtClean="0"/>
              <a:t>Revenue deficit….x</a:t>
            </a:r>
          </a:p>
          <a:p>
            <a:r>
              <a:rPr lang="en-US" dirty="0" smtClean="0"/>
              <a:t>Effective revenue deficit 0%</a:t>
            </a:r>
          </a:p>
          <a:p>
            <a:r>
              <a:rPr lang="en-US" dirty="0" smtClean="0"/>
              <a:t>by </a:t>
            </a:r>
            <a:r>
              <a:rPr lang="en-US" dirty="0"/>
              <a:t>2015, 31</a:t>
            </a:r>
            <a:r>
              <a:rPr lang="en-US" baseline="30000" dirty="0"/>
              <a:t>st</a:t>
            </a:r>
            <a:r>
              <a:rPr lang="en-US" dirty="0"/>
              <a:t> March</a:t>
            </a:r>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FRBM Act 2003</a:t>
            </a:r>
            <a:endParaRPr lang="en-US" dirty="0"/>
          </a:p>
        </p:txBody>
      </p:sp>
      <p:sp>
        <p:nvSpPr>
          <p:cNvPr id="6" name="Text Placeholder 5"/>
          <p:cNvSpPr>
            <a:spLocks noGrp="1"/>
          </p:cNvSpPr>
          <p:nvPr>
            <p:ph type="body" sz="quarter" idx="13"/>
          </p:nvPr>
        </p:nvSpPr>
        <p:spPr/>
        <p:txBody>
          <a:bodyPr/>
          <a:lstStyle/>
          <a:p>
            <a:r>
              <a:rPr lang="en-US" dirty="0" smtClean="0"/>
              <a:t>RD</a:t>
            </a:r>
            <a:endParaRPr lang="en-US" dirty="0"/>
          </a:p>
        </p:txBody>
      </p:sp>
    </p:spTree>
    <p:extLst>
      <p:ext uri="{BB962C8B-B14F-4D97-AF65-F5344CB8AC3E}">
        <p14:creationId xmlns:p14="http://schemas.microsoft.com/office/powerpoint/2010/main" val="24247659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3" name="Content Placeholder 2"/>
          <p:cNvSpPr>
            <a:spLocks noGrp="1"/>
          </p:cNvSpPr>
          <p:nvPr>
            <p:ph idx="1"/>
          </p:nvPr>
        </p:nvSpPr>
        <p:spPr/>
        <p:txBody>
          <a:bodyPr>
            <a:normAutofit lnSpcReduction="10000"/>
          </a:bodyPr>
          <a:lstStyle/>
          <a:p>
            <a:pPr marL="742950" indent="-742950">
              <a:buFont typeface="+mj-lt"/>
              <a:buAutoNum type="arabicPeriod"/>
            </a:pPr>
            <a:r>
              <a:rPr lang="en-US" dirty="0" err="1" smtClean="0"/>
              <a:t>Kelkar</a:t>
            </a:r>
            <a:r>
              <a:rPr lang="en-US" dirty="0" smtClean="0"/>
              <a:t> report on fiscal consolidation (2012)</a:t>
            </a:r>
          </a:p>
          <a:p>
            <a:pPr marL="742950" indent="-742950">
              <a:buFont typeface="+mj-lt"/>
              <a:buAutoNum type="arabicPeriod"/>
            </a:pPr>
            <a:r>
              <a:rPr lang="en-US" dirty="0" smtClean="0"/>
              <a:t>GST</a:t>
            </a:r>
            <a:r>
              <a:rPr lang="en-US" dirty="0"/>
              <a:t>: 1/4/2016</a:t>
            </a:r>
          </a:p>
          <a:p>
            <a:pPr marL="742950" indent="-742950">
              <a:buFont typeface="+mj-lt"/>
              <a:buAutoNum type="arabicPeriod"/>
            </a:pPr>
            <a:r>
              <a:rPr lang="en-US" dirty="0"/>
              <a:t>GAAR: 1/4/2017 (</a:t>
            </a:r>
            <a:r>
              <a:rPr lang="en-US" dirty="0" err="1"/>
              <a:t>Shome</a:t>
            </a:r>
            <a:r>
              <a:rPr lang="en-US" dirty="0" smtClean="0"/>
              <a:t>)</a:t>
            </a:r>
          </a:p>
          <a:p>
            <a:pPr marL="742950" indent="-742950">
              <a:buFont typeface="+mj-lt"/>
              <a:buAutoNum type="arabicPeriod"/>
            </a:pPr>
            <a:r>
              <a:rPr lang="en-US" dirty="0" smtClean="0"/>
              <a:t>PDMA</a:t>
            </a:r>
            <a:endParaRPr lang="en-US" dirty="0"/>
          </a:p>
          <a:p>
            <a:pPr marL="742950" indent="-742950">
              <a:buFont typeface="+mj-lt"/>
              <a:buAutoNum type="arabicPeriod"/>
            </a:pPr>
            <a:r>
              <a:rPr lang="en-US" dirty="0"/>
              <a:t>Spectrum auction: hoping 1 lakh </a:t>
            </a:r>
            <a:r>
              <a:rPr lang="en-US" dirty="0" smtClean="0"/>
              <a:t>crores </a:t>
            </a:r>
            <a:r>
              <a:rPr lang="en-US" dirty="0"/>
              <a:t>(more in </a:t>
            </a:r>
            <a:r>
              <a:rPr lang="en-US" dirty="0" smtClean="0"/>
              <a:t>infra</a:t>
            </a:r>
            <a:r>
              <a:rPr lang="en-US" dirty="0"/>
              <a:t>. lecture)</a:t>
            </a:r>
            <a:endParaRPr lang="en-US" dirty="0" smtClean="0"/>
          </a:p>
          <a:p>
            <a:pPr marL="742950" indent="-742950">
              <a:buFont typeface="+mj-lt"/>
              <a:buAutoNum type="arabicPeriod"/>
            </a:pPr>
            <a:r>
              <a:rPr lang="en-US" dirty="0" smtClean="0"/>
              <a:t>Coal </a:t>
            </a:r>
            <a:r>
              <a:rPr lang="en-US" dirty="0"/>
              <a:t>block </a:t>
            </a:r>
            <a:r>
              <a:rPr lang="en-US" dirty="0" smtClean="0"/>
              <a:t>auction: hoping 100 billion$ for states (more in infra. lecture)</a:t>
            </a:r>
            <a:endParaRPr lang="en-US" dirty="0"/>
          </a:p>
          <a:p>
            <a:endParaRPr lang="en-US" dirty="0"/>
          </a:p>
        </p:txBody>
      </p:sp>
      <p:sp>
        <p:nvSpPr>
          <p:cNvPr id="4" name="Title 3"/>
          <p:cNvSpPr>
            <a:spLocks noGrp="1"/>
          </p:cNvSpPr>
          <p:nvPr>
            <p:ph type="title"/>
          </p:nvPr>
        </p:nvSpPr>
        <p:spPr/>
        <p:txBody>
          <a:bodyPr/>
          <a:lstStyle/>
          <a:p>
            <a:r>
              <a:rPr lang="en-US" dirty="0" smtClean="0"/>
              <a:t>Yet to begin</a:t>
            </a:r>
            <a:endParaRPr lang="en-US" dirty="0"/>
          </a:p>
        </p:txBody>
      </p:sp>
      <p:sp>
        <p:nvSpPr>
          <p:cNvPr id="5" name="Text Placeholder 4"/>
          <p:cNvSpPr>
            <a:spLocks noGrp="1"/>
          </p:cNvSpPr>
          <p:nvPr>
            <p:ph type="body" sz="quarter" idx="13"/>
          </p:nvPr>
        </p:nvSpPr>
        <p:spPr/>
        <p:txBody>
          <a:bodyPr/>
          <a:lstStyle/>
          <a:p>
            <a:r>
              <a:rPr lang="en-US" dirty="0" smtClean="0"/>
              <a:t>3% target</a:t>
            </a:r>
            <a:endParaRPr lang="en-US" dirty="0"/>
          </a:p>
        </p:txBody>
      </p:sp>
    </p:spTree>
    <p:extLst>
      <p:ext uri="{BB962C8B-B14F-4D97-AF65-F5344CB8AC3E}">
        <p14:creationId xmlns:p14="http://schemas.microsoft.com/office/powerpoint/2010/main" val="36151488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02940" y="2736850"/>
            <a:ext cx="2847520" cy="3440113"/>
          </a:xfrm>
        </p:spPr>
      </p:pic>
      <p:sp>
        <p:nvSpPr>
          <p:cNvPr id="3" name="Content Placeholder 2"/>
          <p:cNvSpPr>
            <a:spLocks noGrp="1"/>
          </p:cNvSpPr>
          <p:nvPr>
            <p:ph idx="1"/>
          </p:nvPr>
        </p:nvSpPr>
        <p:spPr/>
        <p:txBody>
          <a:bodyPr/>
          <a:lstStyle/>
          <a:p>
            <a:pPr fontAlgn="ctr"/>
            <a:r>
              <a:rPr lang="en-US" dirty="0" smtClean="0"/>
              <a:t>2014, Sep: Ex-RBI </a:t>
            </a:r>
            <a:r>
              <a:rPr lang="en-US" dirty="0"/>
              <a:t>governor </a:t>
            </a:r>
            <a:r>
              <a:rPr lang="en-US" dirty="0" err="1"/>
              <a:t>Bimal</a:t>
            </a:r>
            <a:r>
              <a:rPr lang="en-US" dirty="0"/>
              <a:t> </a:t>
            </a:r>
            <a:r>
              <a:rPr lang="en-US" dirty="0" err="1" smtClean="0"/>
              <a:t>Jalan</a:t>
            </a:r>
            <a:endParaRPr lang="en-US" dirty="0"/>
          </a:p>
          <a:p>
            <a:pPr fontAlgn="ctr"/>
            <a:r>
              <a:rPr lang="en-US" dirty="0" smtClean="0"/>
              <a:t>Sumit </a:t>
            </a:r>
            <a:r>
              <a:rPr lang="en-US" dirty="0"/>
              <a:t>Bose (Ex-Fin Secretary</a:t>
            </a:r>
            <a:r>
              <a:rPr lang="en-US" dirty="0" smtClean="0"/>
              <a:t>)</a:t>
            </a:r>
          </a:p>
          <a:p>
            <a:pPr fontAlgn="ctr"/>
            <a:r>
              <a:rPr lang="en-US" dirty="0" err="1" smtClean="0"/>
              <a:t>Subir</a:t>
            </a:r>
            <a:r>
              <a:rPr lang="en-US" dirty="0" smtClean="0"/>
              <a:t> </a:t>
            </a:r>
            <a:r>
              <a:rPr lang="en-US" dirty="0" err="1"/>
              <a:t>Gokarn</a:t>
            </a:r>
            <a:r>
              <a:rPr lang="en-US" dirty="0"/>
              <a:t> (Ex-RBI-</a:t>
            </a:r>
            <a:r>
              <a:rPr lang="en-US" dirty="0" err="1"/>
              <a:t>Dy</a:t>
            </a:r>
            <a:r>
              <a:rPr lang="en-US" dirty="0"/>
              <a:t>-</a:t>
            </a:r>
            <a:r>
              <a:rPr lang="en-US" dirty="0" err="1"/>
              <a:t>Gov</a:t>
            </a:r>
            <a:r>
              <a:rPr lang="en-US" dirty="0"/>
              <a:t>)</a:t>
            </a:r>
          </a:p>
          <a:p>
            <a:pPr fontAlgn="ctr"/>
            <a:r>
              <a:rPr lang="en-US" dirty="0" smtClean="0"/>
              <a:t>2014, Dec: interim report</a:t>
            </a:r>
            <a:endParaRPr lang="en-US" dirty="0"/>
          </a:p>
          <a:p>
            <a:pPr fontAlgn="ctr"/>
            <a:r>
              <a:rPr lang="en-US" dirty="0"/>
              <a:t>Full report expected by 2016 budget.</a:t>
            </a:r>
          </a:p>
          <a:p>
            <a:endParaRPr lang="en-US" dirty="0"/>
          </a:p>
        </p:txBody>
      </p:sp>
      <p:sp>
        <p:nvSpPr>
          <p:cNvPr id="4" name="Title 3"/>
          <p:cNvSpPr>
            <a:spLocks noGrp="1"/>
          </p:cNvSpPr>
          <p:nvPr>
            <p:ph type="title"/>
          </p:nvPr>
        </p:nvSpPr>
        <p:spPr/>
        <p:txBody>
          <a:bodyPr/>
          <a:lstStyle/>
          <a:p>
            <a:r>
              <a:rPr lang="en-US" dirty="0" smtClean="0"/>
              <a:t>Expenditure </a:t>
            </a:r>
            <a:br>
              <a:rPr lang="en-US" dirty="0" smtClean="0"/>
            </a:br>
            <a:r>
              <a:rPr lang="en-US" dirty="0" smtClean="0"/>
              <a:t> Management</a:t>
            </a:r>
            <a:br>
              <a:rPr lang="en-US" dirty="0" smtClean="0"/>
            </a:br>
            <a:r>
              <a:rPr lang="en-US" dirty="0" smtClean="0"/>
              <a:t>commission</a:t>
            </a:r>
            <a:endParaRPr lang="en-US" dirty="0"/>
          </a:p>
        </p:txBody>
      </p:sp>
      <p:sp>
        <p:nvSpPr>
          <p:cNvPr id="5" name="Text Placeholder 4"/>
          <p:cNvSpPr>
            <a:spLocks noGrp="1"/>
          </p:cNvSpPr>
          <p:nvPr>
            <p:ph type="body" sz="quarter" idx="13"/>
          </p:nvPr>
        </p:nvSpPr>
        <p:spPr/>
        <p:txBody>
          <a:bodyPr/>
          <a:lstStyle/>
          <a:p>
            <a:r>
              <a:rPr lang="en-US" dirty="0" err="1" smtClean="0"/>
              <a:t>Bimal</a:t>
            </a:r>
            <a:r>
              <a:rPr lang="en-US" dirty="0" smtClean="0"/>
              <a:t> </a:t>
            </a:r>
            <a:r>
              <a:rPr lang="en-US" dirty="0" err="1" smtClean="0"/>
              <a:t>Jalan</a:t>
            </a:r>
            <a:endParaRPr lang="en-US" dirty="0"/>
          </a:p>
        </p:txBody>
      </p:sp>
    </p:spTree>
    <p:extLst>
      <p:ext uri="{BB962C8B-B14F-4D97-AF65-F5344CB8AC3E}">
        <p14:creationId xmlns:p14="http://schemas.microsoft.com/office/powerpoint/2010/main" val="1752819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02940" y="2736850"/>
            <a:ext cx="2847520" cy="3440113"/>
          </a:xfrm>
        </p:spPr>
      </p:pic>
      <p:sp>
        <p:nvSpPr>
          <p:cNvPr id="3" name="Content Placeholder 2"/>
          <p:cNvSpPr>
            <a:spLocks noGrp="1"/>
          </p:cNvSpPr>
          <p:nvPr>
            <p:ph idx="1"/>
          </p:nvPr>
        </p:nvSpPr>
        <p:spPr/>
        <p:txBody>
          <a:bodyPr/>
          <a:lstStyle/>
          <a:p>
            <a:pPr marL="742950" indent="-742950" fontAlgn="ctr">
              <a:buFont typeface="+mj-lt"/>
              <a:buAutoNum type="arabicPeriod"/>
            </a:pPr>
            <a:r>
              <a:rPr lang="en-US" dirty="0"/>
              <a:t>Merge CSS</a:t>
            </a:r>
          </a:p>
          <a:p>
            <a:pPr marL="742950" indent="-742950" fontAlgn="ctr">
              <a:buFont typeface="+mj-lt"/>
              <a:buAutoNum type="arabicPeriod"/>
            </a:pPr>
            <a:r>
              <a:rPr lang="en-US" dirty="0"/>
              <a:t>Post office as "payment banks"</a:t>
            </a:r>
          </a:p>
          <a:p>
            <a:pPr marL="742950" indent="-742950" fontAlgn="ctr">
              <a:buFont typeface="+mj-lt"/>
              <a:buAutoNum type="arabicPeriod"/>
            </a:pPr>
            <a:r>
              <a:rPr lang="en-US" dirty="0" smtClean="0"/>
              <a:t>DBT implement: 1 crore so far, cover 10 crore families</a:t>
            </a:r>
            <a:endParaRPr lang="en-US" dirty="0"/>
          </a:p>
          <a:p>
            <a:pPr marL="742950" indent="-742950" fontAlgn="ctr">
              <a:buFont typeface="+mj-lt"/>
              <a:buAutoNum type="arabicPeriod"/>
            </a:pPr>
            <a:r>
              <a:rPr lang="en-US" dirty="0" smtClean="0"/>
              <a:t>Stop </a:t>
            </a:r>
            <a:r>
              <a:rPr lang="en-US" dirty="0"/>
              <a:t>distinction between plan vs </a:t>
            </a:r>
            <a:r>
              <a:rPr lang="en-US" dirty="0" smtClean="0"/>
              <a:t>non-plan</a:t>
            </a:r>
            <a:endParaRPr lang="en-US" dirty="0"/>
          </a:p>
          <a:p>
            <a:pPr marL="742950" indent="-742950" fontAlgn="ctr">
              <a:buFont typeface="+mj-lt"/>
              <a:buAutoNum type="arabicPeriod"/>
            </a:pPr>
            <a:r>
              <a:rPr lang="en-US" dirty="0"/>
              <a:t>Effective </a:t>
            </a:r>
            <a:r>
              <a:rPr lang="en-US" dirty="0" smtClean="0"/>
              <a:t>monitoring </a:t>
            </a:r>
            <a:r>
              <a:rPr lang="en-US" dirty="0"/>
              <a:t>of every rupee </a:t>
            </a:r>
            <a:r>
              <a:rPr lang="en-US" dirty="0" smtClean="0"/>
              <a:t>spent</a:t>
            </a:r>
            <a:endParaRPr lang="en-US" dirty="0"/>
          </a:p>
          <a:p>
            <a:pPr marL="742950" indent="-742950" fontAlgn="ctr">
              <a:buFont typeface="+mj-lt"/>
              <a:buAutoNum type="arabicPeriod"/>
            </a:pPr>
            <a:r>
              <a:rPr lang="en-US" dirty="0" smtClean="0"/>
              <a:t>Full report before budget 2016.</a:t>
            </a:r>
            <a:endParaRPr lang="en-US" dirty="0"/>
          </a:p>
        </p:txBody>
      </p:sp>
      <p:sp>
        <p:nvSpPr>
          <p:cNvPr id="4" name="Title 3"/>
          <p:cNvSpPr>
            <a:spLocks noGrp="1"/>
          </p:cNvSpPr>
          <p:nvPr>
            <p:ph type="title"/>
          </p:nvPr>
        </p:nvSpPr>
        <p:spPr/>
        <p:txBody>
          <a:bodyPr/>
          <a:lstStyle/>
          <a:p>
            <a:r>
              <a:rPr lang="en-US" dirty="0" smtClean="0"/>
              <a:t>EXM</a:t>
            </a:r>
            <a:br>
              <a:rPr lang="en-US" dirty="0" smtClean="0"/>
            </a:br>
            <a:r>
              <a:rPr lang="en-US" dirty="0" smtClean="0"/>
              <a:t>Interim report</a:t>
            </a:r>
            <a:br>
              <a:rPr lang="en-US" dirty="0" smtClean="0"/>
            </a:br>
            <a:r>
              <a:rPr lang="en-US" dirty="0" smtClean="0"/>
              <a:t>Dec 2014</a:t>
            </a:r>
            <a:endParaRPr lang="en-US" dirty="0"/>
          </a:p>
        </p:txBody>
      </p:sp>
      <p:sp>
        <p:nvSpPr>
          <p:cNvPr id="5" name="Text Placeholder 4"/>
          <p:cNvSpPr>
            <a:spLocks noGrp="1"/>
          </p:cNvSpPr>
          <p:nvPr>
            <p:ph type="body" sz="quarter" idx="13"/>
          </p:nvPr>
        </p:nvSpPr>
        <p:spPr/>
        <p:txBody>
          <a:bodyPr/>
          <a:lstStyle/>
          <a:p>
            <a:r>
              <a:rPr lang="en-US" dirty="0" err="1" smtClean="0"/>
              <a:t>Bimal</a:t>
            </a:r>
            <a:r>
              <a:rPr lang="en-US" dirty="0" smtClean="0"/>
              <a:t> </a:t>
            </a:r>
            <a:r>
              <a:rPr lang="en-US" dirty="0" err="1" smtClean="0"/>
              <a:t>Jalan</a:t>
            </a:r>
            <a:endParaRPr lang="en-US" dirty="0"/>
          </a:p>
        </p:txBody>
      </p:sp>
    </p:spTree>
    <p:extLst>
      <p:ext uri="{BB962C8B-B14F-4D97-AF65-F5344CB8AC3E}">
        <p14:creationId xmlns:p14="http://schemas.microsoft.com/office/powerpoint/2010/main" val="820853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69413" y="3128169"/>
            <a:ext cx="2314575" cy="2657475"/>
          </a:xfrm>
        </p:spPr>
      </p:pic>
      <p:sp>
        <p:nvSpPr>
          <p:cNvPr id="3" name="Content Placeholder 2"/>
          <p:cNvSpPr>
            <a:spLocks noGrp="1"/>
          </p:cNvSpPr>
          <p:nvPr>
            <p:ph idx="1"/>
          </p:nvPr>
        </p:nvSpPr>
        <p:spPr/>
        <p:txBody>
          <a:bodyPr>
            <a:normAutofit/>
          </a:bodyPr>
          <a:lstStyle/>
          <a:p>
            <a:r>
              <a:rPr lang="en-US" dirty="0"/>
              <a:t>Budget outlay: link with outcomes</a:t>
            </a:r>
          </a:p>
          <a:p>
            <a:r>
              <a:rPr lang="en-US" dirty="0" smtClean="0"/>
              <a:t>Pay commission rename to “Pay </a:t>
            </a:r>
            <a:r>
              <a:rPr lang="en-US" dirty="0"/>
              <a:t>and Productivity </a:t>
            </a:r>
            <a:r>
              <a:rPr lang="en-US" dirty="0" smtClean="0"/>
              <a:t>Commission”</a:t>
            </a:r>
          </a:p>
          <a:p>
            <a:r>
              <a:rPr lang="en-US" dirty="0" smtClean="0"/>
              <a:t>Salaries link with performance</a:t>
            </a:r>
          </a:p>
          <a:p>
            <a:r>
              <a:rPr lang="en-US" dirty="0" smtClean="0"/>
              <a:t>Inter state council: “national policy on salaries and emoluments”</a:t>
            </a:r>
          </a:p>
          <a:p>
            <a:r>
              <a:rPr lang="en-US" dirty="0" smtClean="0"/>
              <a:t>Compulsory NPS for new state Govt. employees</a:t>
            </a:r>
          </a:p>
          <a:p>
            <a:endParaRPr lang="en-US" dirty="0" smtClean="0"/>
          </a:p>
          <a:p>
            <a:endParaRPr lang="en-US" dirty="0"/>
          </a:p>
        </p:txBody>
      </p:sp>
      <p:sp>
        <p:nvSpPr>
          <p:cNvPr id="4" name="Title 3"/>
          <p:cNvSpPr>
            <a:spLocks noGrp="1"/>
          </p:cNvSpPr>
          <p:nvPr>
            <p:ph type="title"/>
          </p:nvPr>
        </p:nvSpPr>
        <p:spPr/>
        <p:txBody>
          <a:bodyPr/>
          <a:lstStyle/>
          <a:p>
            <a:r>
              <a:rPr lang="en-US" dirty="0" smtClean="0"/>
              <a:t>Salary</a:t>
            </a:r>
            <a:br>
              <a:rPr lang="en-US" dirty="0" smtClean="0"/>
            </a:br>
            <a:r>
              <a:rPr lang="en-US" dirty="0" smtClean="0"/>
              <a:t>REFORMs</a:t>
            </a:r>
            <a:endParaRPr lang="en-US" dirty="0"/>
          </a:p>
        </p:txBody>
      </p:sp>
      <p:sp>
        <p:nvSpPr>
          <p:cNvPr id="5" name="Text Placeholder 4"/>
          <p:cNvSpPr>
            <a:spLocks noGrp="1"/>
          </p:cNvSpPr>
          <p:nvPr>
            <p:ph type="body" sz="quarter" idx="13"/>
          </p:nvPr>
        </p:nvSpPr>
        <p:spPr/>
        <p:txBody>
          <a:bodyPr/>
          <a:lstStyle/>
          <a:p>
            <a:r>
              <a:rPr lang="en-US" dirty="0" smtClean="0"/>
              <a:t>14</a:t>
            </a:r>
            <a:r>
              <a:rPr lang="en-US" baseline="30000" dirty="0" smtClean="0"/>
              <a:t>th</a:t>
            </a:r>
            <a:r>
              <a:rPr lang="en-US" dirty="0" smtClean="0"/>
              <a:t> FC</a:t>
            </a:r>
            <a:endParaRPr lang="en-US" dirty="0"/>
          </a:p>
        </p:txBody>
      </p:sp>
    </p:spTree>
    <p:extLst>
      <p:ext uri="{BB962C8B-B14F-4D97-AF65-F5344CB8AC3E}">
        <p14:creationId xmlns:p14="http://schemas.microsoft.com/office/powerpoint/2010/main" val="2427563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69413" y="3128169"/>
            <a:ext cx="2314575" cy="2657475"/>
          </a:xfrm>
        </p:spPr>
      </p:pic>
      <p:sp>
        <p:nvSpPr>
          <p:cNvPr id="3" name="Content Placeholder 2"/>
          <p:cNvSpPr>
            <a:spLocks noGrp="1"/>
          </p:cNvSpPr>
          <p:nvPr>
            <p:ph idx="1"/>
          </p:nvPr>
        </p:nvSpPr>
        <p:spPr/>
        <p:txBody>
          <a:bodyPr/>
          <a:lstStyle/>
          <a:p>
            <a:r>
              <a:rPr lang="en-US" dirty="0"/>
              <a:t>Shift to Accrual based accounting</a:t>
            </a:r>
          </a:p>
          <a:p>
            <a:r>
              <a:rPr lang="en-US" dirty="0" smtClean="0"/>
              <a:t>MIS portal to monitor both union and state accounts</a:t>
            </a:r>
          </a:p>
          <a:p>
            <a:r>
              <a:rPr lang="en-US" dirty="0" smtClean="0"/>
              <a:t>Implement 2</a:t>
            </a:r>
            <a:r>
              <a:rPr lang="en-US" baseline="30000" dirty="0" smtClean="0"/>
              <a:t>nd</a:t>
            </a:r>
            <a:r>
              <a:rPr lang="en-US" dirty="0" smtClean="0"/>
              <a:t> ARC points about internal-auditing</a:t>
            </a:r>
          </a:p>
          <a:p>
            <a:r>
              <a:rPr lang="en-US" dirty="0" smtClean="0"/>
              <a:t>PSE reforms =&gt; </a:t>
            </a:r>
            <a:r>
              <a:rPr lang="en-US" dirty="0" smtClean="0">
                <a:solidFill>
                  <a:srgbClr val="FFC000"/>
                </a:solidFill>
              </a:rPr>
              <a:t>future lecture on industrial sector</a:t>
            </a:r>
            <a:endParaRPr lang="en-US" dirty="0">
              <a:solidFill>
                <a:srgbClr val="FFC000"/>
              </a:solidFill>
            </a:endParaRPr>
          </a:p>
        </p:txBody>
      </p:sp>
      <p:sp>
        <p:nvSpPr>
          <p:cNvPr id="4" name="Title 3"/>
          <p:cNvSpPr>
            <a:spLocks noGrp="1"/>
          </p:cNvSpPr>
          <p:nvPr>
            <p:ph type="title"/>
          </p:nvPr>
        </p:nvSpPr>
        <p:spPr/>
        <p:txBody>
          <a:bodyPr/>
          <a:lstStyle/>
          <a:p>
            <a:r>
              <a:rPr lang="en-US" dirty="0" smtClean="0"/>
              <a:t>Accounting</a:t>
            </a:r>
            <a:br>
              <a:rPr lang="en-US" dirty="0" smtClean="0"/>
            </a:br>
            <a:r>
              <a:rPr lang="en-US" dirty="0" smtClean="0"/>
              <a:t>REFORMs</a:t>
            </a:r>
            <a:endParaRPr lang="en-US" dirty="0"/>
          </a:p>
        </p:txBody>
      </p:sp>
      <p:sp>
        <p:nvSpPr>
          <p:cNvPr id="5" name="Text Placeholder 4"/>
          <p:cNvSpPr>
            <a:spLocks noGrp="1"/>
          </p:cNvSpPr>
          <p:nvPr>
            <p:ph type="body" sz="quarter" idx="13"/>
          </p:nvPr>
        </p:nvSpPr>
        <p:spPr/>
        <p:txBody>
          <a:bodyPr/>
          <a:lstStyle/>
          <a:p>
            <a:r>
              <a:rPr lang="en-US" dirty="0" smtClean="0"/>
              <a:t>14</a:t>
            </a:r>
            <a:r>
              <a:rPr lang="en-US" baseline="30000" dirty="0" smtClean="0"/>
              <a:t>th</a:t>
            </a:r>
            <a:r>
              <a:rPr lang="en-US" dirty="0" smtClean="0"/>
              <a:t> FC</a:t>
            </a:r>
            <a:endParaRPr lang="en-US" dirty="0"/>
          </a:p>
        </p:txBody>
      </p:sp>
    </p:spTree>
    <p:extLst>
      <p:ext uri="{BB962C8B-B14F-4D97-AF65-F5344CB8AC3E}">
        <p14:creationId xmlns:p14="http://schemas.microsoft.com/office/powerpoint/2010/main" val="28199685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Various types of deficits</a:t>
            </a:r>
          </a:p>
          <a:p>
            <a:r>
              <a:rPr lang="en-US" dirty="0" smtClean="0"/>
              <a:t>Why they’re bad for economy?</a:t>
            </a:r>
          </a:p>
          <a:p>
            <a:r>
              <a:rPr lang="en-US" dirty="0" smtClean="0"/>
              <a:t>FRBM &amp; other Targets</a:t>
            </a:r>
          </a:p>
          <a:p>
            <a:endParaRPr lang="en-US" dirty="0"/>
          </a:p>
        </p:txBody>
      </p:sp>
    </p:spTree>
    <p:extLst>
      <p:ext uri="{BB962C8B-B14F-4D97-AF65-F5344CB8AC3E}">
        <p14:creationId xmlns:p14="http://schemas.microsoft.com/office/powerpoint/2010/main" val="1238859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Negative/pending</a:t>
            </a:r>
            <a:endParaRPr lang="en-US" dirty="0"/>
          </a:p>
        </p:txBody>
      </p:sp>
      <p:sp>
        <p:nvSpPr>
          <p:cNvPr id="9" name="Content Placeholder 8"/>
          <p:cNvSpPr>
            <a:spLocks noGrp="1"/>
          </p:cNvSpPr>
          <p:nvPr>
            <p:ph sz="half" idx="2"/>
          </p:nvPr>
        </p:nvSpPr>
        <p:spPr>
          <a:xfrm>
            <a:off x="216817" y="1168924"/>
            <a:ext cx="5693789" cy="5250730"/>
          </a:xfrm>
        </p:spPr>
        <p:txBody>
          <a:bodyPr>
            <a:normAutofit/>
          </a:bodyPr>
          <a:lstStyle/>
          <a:p>
            <a:pPr marL="742950" indent="-742950">
              <a:buFont typeface="+mj-lt"/>
              <a:buAutoNum type="arabicPeriod"/>
            </a:pPr>
            <a:r>
              <a:rPr lang="en-US" sz="4000" dirty="0"/>
              <a:t>Revenue shortfall</a:t>
            </a:r>
          </a:p>
          <a:p>
            <a:pPr marL="742950" indent="-742950">
              <a:buFont typeface="+mj-lt"/>
              <a:buAutoNum type="arabicPeriod"/>
            </a:pPr>
            <a:r>
              <a:rPr lang="en-US" sz="4000" dirty="0" smtClean="0"/>
              <a:t>7PayC</a:t>
            </a:r>
          </a:p>
          <a:p>
            <a:pPr marL="742950" indent="-742950">
              <a:buFont typeface="+mj-lt"/>
              <a:buAutoNum type="arabicPeriod"/>
            </a:pPr>
            <a:r>
              <a:rPr lang="en-US" sz="4000" dirty="0" smtClean="0"/>
              <a:t>Postal</a:t>
            </a:r>
            <a:r>
              <a:rPr lang="en-US" sz="4000" dirty="0"/>
              <a:t>, Railways, PSE</a:t>
            </a:r>
          </a:p>
          <a:p>
            <a:pPr marL="742950" indent="-742950">
              <a:buFont typeface="+mj-lt"/>
              <a:buAutoNum type="arabicPeriod"/>
            </a:pPr>
            <a:r>
              <a:rPr lang="en-US" sz="4000" dirty="0" smtClean="0"/>
              <a:t>Disinvestment</a:t>
            </a:r>
          </a:p>
          <a:p>
            <a:pPr marL="742950" indent="-742950">
              <a:buFont typeface="+mj-lt"/>
              <a:buAutoNum type="arabicPeriod"/>
            </a:pPr>
            <a:r>
              <a:rPr lang="en-US" sz="4000" dirty="0" err="1" smtClean="0"/>
              <a:t>Jalan</a:t>
            </a:r>
            <a:r>
              <a:rPr lang="en-US" sz="4000" dirty="0"/>
              <a:t>, </a:t>
            </a:r>
            <a:r>
              <a:rPr lang="en-US" sz="4000" dirty="0" err="1"/>
              <a:t>Shanta</a:t>
            </a:r>
            <a:r>
              <a:rPr lang="en-US" sz="4000" dirty="0"/>
              <a:t>, </a:t>
            </a:r>
            <a:r>
              <a:rPr lang="en-US" sz="4000" dirty="0" err="1"/>
              <a:t>Kelkar</a:t>
            </a:r>
            <a:r>
              <a:rPr lang="en-US" sz="4000" dirty="0"/>
              <a:t> (JSK</a:t>
            </a:r>
            <a:r>
              <a:rPr lang="en-US" sz="4000" dirty="0" smtClean="0"/>
              <a:t>!?)</a:t>
            </a:r>
          </a:p>
          <a:p>
            <a:pPr marL="742950" indent="-742950">
              <a:buFont typeface="+mj-lt"/>
              <a:buAutoNum type="arabicPeriod"/>
            </a:pPr>
            <a:r>
              <a:rPr lang="en-US" sz="4000" dirty="0" smtClean="0"/>
              <a:t>14FC: salary + accounting + </a:t>
            </a:r>
            <a:r>
              <a:rPr lang="en-US" sz="4000" dirty="0"/>
              <a:t>ERD=&gt; </a:t>
            </a:r>
            <a:r>
              <a:rPr lang="en-US" sz="4000" dirty="0" smtClean="0"/>
              <a:t>RD</a:t>
            </a:r>
            <a:endParaRPr lang="en-US" sz="4000" dirty="0"/>
          </a:p>
        </p:txBody>
      </p:sp>
      <p:sp>
        <p:nvSpPr>
          <p:cNvPr id="10" name="Content Placeholder 9"/>
          <p:cNvSpPr>
            <a:spLocks noGrp="1"/>
          </p:cNvSpPr>
          <p:nvPr>
            <p:ph sz="quarter" idx="4"/>
          </p:nvPr>
        </p:nvSpPr>
        <p:spPr>
          <a:xfrm>
            <a:off x="6228221" y="1255185"/>
            <a:ext cx="5687259" cy="4956175"/>
          </a:xfrm>
        </p:spPr>
        <p:txBody>
          <a:bodyPr>
            <a:normAutofit/>
          </a:bodyPr>
          <a:lstStyle/>
          <a:p>
            <a:pPr marL="742950" indent="-742950">
              <a:buFont typeface="+mj-lt"/>
              <a:buAutoNum type="arabicPeriod"/>
            </a:pPr>
            <a:r>
              <a:rPr lang="en-US" sz="4000" dirty="0" smtClean="0"/>
              <a:t>CSS </a:t>
            </a:r>
            <a:r>
              <a:rPr lang="en-US" sz="4000" dirty="0"/>
              <a:t>reduced</a:t>
            </a:r>
          </a:p>
          <a:p>
            <a:pPr marL="742950" indent="-742950">
              <a:buFont typeface="+mj-lt"/>
              <a:buAutoNum type="arabicPeriod"/>
            </a:pPr>
            <a:r>
              <a:rPr lang="en-US" sz="4000" dirty="0"/>
              <a:t>JAM-DBT</a:t>
            </a:r>
          </a:p>
          <a:p>
            <a:pPr marL="742950" indent="-742950">
              <a:buFont typeface="+mj-lt"/>
              <a:buAutoNum type="arabicPeriod"/>
            </a:pPr>
            <a:r>
              <a:rPr lang="en-US" sz="4000" dirty="0" smtClean="0"/>
              <a:t>Petro-Diesel </a:t>
            </a:r>
            <a:r>
              <a:rPr lang="en-US" sz="4000" dirty="0" err="1" smtClean="0"/>
              <a:t>dereg</a:t>
            </a:r>
            <a:r>
              <a:rPr lang="en-US" sz="4000" dirty="0" smtClean="0"/>
              <a:t>.</a:t>
            </a:r>
            <a:endParaRPr lang="en-US" sz="4000" dirty="0"/>
          </a:p>
          <a:p>
            <a:pPr marL="742950" indent="-742950">
              <a:buFont typeface="+mj-lt"/>
              <a:buAutoNum type="arabicPeriod"/>
            </a:pPr>
            <a:r>
              <a:rPr lang="en-US" sz="4000" dirty="0"/>
              <a:t>GST, GAAR, PDMA</a:t>
            </a:r>
          </a:p>
          <a:p>
            <a:pPr marL="742950" indent="-742950">
              <a:buFont typeface="+mj-lt"/>
              <a:buAutoNum type="arabicPeriod"/>
            </a:pPr>
            <a:r>
              <a:rPr lang="en-US" sz="4000" dirty="0"/>
              <a:t>Spectrum + Coal Auction</a:t>
            </a:r>
          </a:p>
        </p:txBody>
      </p:sp>
      <p:sp>
        <p:nvSpPr>
          <p:cNvPr id="11" name="Text Placeholder 10"/>
          <p:cNvSpPr>
            <a:spLocks noGrp="1"/>
          </p:cNvSpPr>
          <p:nvPr>
            <p:ph type="body" idx="13"/>
          </p:nvPr>
        </p:nvSpPr>
        <p:spPr/>
        <p:txBody>
          <a:bodyPr/>
          <a:lstStyle/>
          <a:p>
            <a:r>
              <a:rPr lang="en-US" dirty="0" smtClean="0"/>
              <a:t>Positive/Likely</a:t>
            </a:r>
            <a:endParaRPr lang="en-US" dirty="0"/>
          </a:p>
        </p:txBody>
      </p:sp>
    </p:spTree>
    <p:extLst>
      <p:ext uri="{BB962C8B-B14F-4D97-AF65-F5344CB8AC3E}">
        <p14:creationId xmlns:p14="http://schemas.microsoft.com/office/powerpoint/2010/main" val="39252244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Black Money</a:t>
            </a:r>
            <a:endParaRPr lang="en-US" dirty="0"/>
          </a:p>
        </p:txBody>
      </p:sp>
      <p:sp>
        <p:nvSpPr>
          <p:cNvPr id="5" name="Text Placeholder 4"/>
          <p:cNvSpPr>
            <a:spLocks noGrp="1"/>
          </p:cNvSpPr>
          <p:nvPr>
            <p:ph type="body" idx="1"/>
          </p:nvPr>
        </p:nvSpPr>
        <p:spPr/>
        <p:txBody>
          <a:bodyPr/>
          <a:lstStyle/>
          <a:p>
            <a:r>
              <a:rPr lang="en-US" strike="sngStrike" dirty="0" smtClean="0"/>
              <a:t>ATR: </a:t>
            </a:r>
            <a:r>
              <a:rPr lang="en-US" strike="sngStrike" dirty="0" err="1" smtClean="0"/>
              <a:t>swiss</a:t>
            </a:r>
            <a:r>
              <a:rPr lang="en-US" strike="sngStrike" dirty="0" smtClean="0"/>
              <a:t> bodies- automated data exchange</a:t>
            </a:r>
          </a:p>
          <a:p>
            <a:r>
              <a:rPr lang="en-US" dirty="0" smtClean="0"/>
              <a:t>Black money in Foreign assets</a:t>
            </a:r>
          </a:p>
          <a:p>
            <a:r>
              <a:rPr lang="en-US" dirty="0"/>
              <a:t>Black money </a:t>
            </a:r>
            <a:r>
              <a:rPr lang="en-US" dirty="0" smtClean="0"/>
              <a:t>in </a:t>
            </a:r>
            <a:r>
              <a:rPr lang="en-US" dirty="0" err="1" smtClean="0"/>
              <a:t>Desi</a:t>
            </a:r>
            <a:r>
              <a:rPr lang="en-US" dirty="0" smtClean="0"/>
              <a:t> assets</a:t>
            </a:r>
          </a:p>
          <a:p>
            <a:r>
              <a:rPr lang="en-US" dirty="0" smtClean="0"/>
              <a:t>Tax Avoidance: GAAR</a:t>
            </a:r>
            <a:endParaRPr lang="en-US" dirty="0"/>
          </a:p>
          <a:p>
            <a:endParaRPr lang="en-US" dirty="0" smtClean="0"/>
          </a:p>
          <a:p>
            <a:endParaRPr lang="en-US" dirty="0"/>
          </a:p>
        </p:txBody>
      </p:sp>
    </p:spTree>
    <p:extLst>
      <p:ext uri="{BB962C8B-B14F-4D97-AF65-F5344CB8AC3E}">
        <p14:creationId xmlns:p14="http://schemas.microsoft.com/office/powerpoint/2010/main" val="9470865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533354"/>
            <a:ext cx="3054350" cy="2031254"/>
          </a:xfrm>
        </p:spPr>
      </p:pic>
      <p:sp>
        <p:nvSpPr>
          <p:cNvPr id="5" name="Content Placeholder 4"/>
          <p:cNvSpPr>
            <a:spLocks noGrp="1"/>
          </p:cNvSpPr>
          <p:nvPr>
            <p:ph idx="1"/>
          </p:nvPr>
        </p:nvSpPr>
        <p:spPr/>
        <p:txBody>
          <a:bodyPr>
            <a:normAutofit/>
          </a:bodyPr>
          <a:lstStyle/>
          <a:p>
            <a:pPr fontAlgn="ctr"/>
            <a:r>
              <a:rPr lang="en-US" dirty="0" smtClean="0"/>
              <a:t>New law</a:t>
            </a:r>
          </a:p>
          <a:p>
            <a:pPr fontAlgn="ctr"/>
            <a:r>
              <a:rPr lang="en-US" dirty="0" smtClean="0"/>
              <a:t>Hiding black money in foreign assets </a:t>
            </a:r>
            <a:r>
              <a:rPr lang="en-US" dirty="0" err="1" smtClean="0"/>
              <a:t>upto</a:t>
            </a:r>
            <a:r>
              <a:rPr lang="en-US" dirty="0" smtClean="0"/>
              <a:t> </a:t>
            </a:r>
            <a:r>
              <a:rPr lang="en-US" dirty="0"/>
              <a:t>10 years </a:t>
            </a:r>
            <a:r>
              <a:rPr lang="en-US" dirty="0" smtClean="0"/>
              <a:t>jail</a:t>
            </a:r>
          </a:p>
          <a:p>
            <a:pPr fontAlgn="ctr"/>
            <a:r>
              <a:rPr lang="en-US" dirty="0"/>
              <a:t>Penalty: 300% tax</a:t>
            </a:r>
          </a:p>
          <a:p>
            <a:pPr fontAlgn="ctr"/>
            <a:r>
              <a:rPr lang="en-US" dirty="0" smtClean="0"/>
              <a:t>Non-compoundable</a:t>
            </a:r>
            <a:r>
              <a:rPr lang="en-US" dirty="0"/>
              <a:t>, Can't approach the Settlement Commission.</a:t>
            </a:r>
          </a:p>
          <a:p>
            <a:pPr fontAlgn="ctr"/>
            <a:r>
              <a:rPr lang="en-US" dirty="0" smtClean="0"/>
              <a:t>Even </a:t>
            </a:r>
            <a:r>
              <a:rPr lang="en-US" dirty="0"/>
              <a:t>individuals, banks, NBFCs helping such people will be liable.</a:t>
            </a:r>
          </a:p>
          <a:p>
            <a:endParaRPr lang="en-US" dirty="0"/>
          </a:p>
        </p:txBody>
      </p:sp>
      <p:sp>
        <p:nvSpPr>
          <p:cNvPr id="4" name="Title 3"/>
          <p:cNvSpPr>
            <a:spLocks noGrp="1"/>
          </p:cNvSpPr>
          <p:nvPr>
            <p:ph type="title"/>
          </p:nvPr>
        </p:nvSpPr>
        <p:spPr/>
        <p:txBody>
          <a:bodyPr/>
          <a:lstStyle/>
          <a:p>
            <a:r>
              <a:rPr lang="en-US" dirty="0" smtClean="0"/>
              <a:t>Held in foreign assets</a:t>
            </a:r>
            <a:endParaRPr lang="en-US" dirty="0"/>
          </a:p>
        </p:txBody>
      </p:sp>
      <p:sp>
        <p:nvSpPr>
          <p:cNvPr id="6" name="Text Placeholder 5"/>
          <p:cNvSpPr>
            <a:spLocks noGrp="1"/>
          </p:cNvSpPr>
          <p:nvPr>
            <p:ph type="body" sz="quarter" idx="13"/>
          </p:nvPr>
        </p:nvSpPr>
        <p:spPr/>
        <p:txBody>
          <a:bodyPr/>
          <a:lstStyle/>
          <a:p>
            <a:r>
              <a:rPr lang="en-US" dirty="0" smtClean="0"/>
              <a:t>Black Money</a:t>
            </a:r>
            <a:endParaRPr lang="en-US" dirty="0"/>
          </a:p>
        </p:txBody>
      </p:sp>
    </p:spTree>
    <p:extLst>
      <p:ext uri="{BB962C8B-B14F-4D97-AF65-F5344CB8AC3E}">
        <p14:creationId xmlns:p14="http://schemas.microsoft.com/office/powerpoint/2010/main" val="41871533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533354"/>
            <a:ext cx="3054350" cy="2031254"/>
          </a:xfrm>
        </p:spPr>
      </p:pic>
      <p:sp>
        <p:nvSpPr>
          <p:cNvPr id="3" name="Content Placeholder 2"/>
          <p:cNvSpPr>
            <a:spLocks noGrp="1"/>
          </p:cNvSpPr>
          <p:nvPr>
            <p:ph idx="1"/>
          </p:nvPr>
        </p:nvSpPr>
        <p:spPr/>
        <p:txBody>
          <a:bodyPr>
            <a:normAutofit/>
          </a:bodyPr>
          <a:lstStyle/>
          <a:p>
            <a:pPr fontAlgn="ctr"/>
            <a:r>
              <a:rPr lang="en-US" dirty="0" smtClean="0"/>
              <a:t>file </a:t>
            </a:r>
            <a:r>
              <a:rPr lang="en-US" dirty="0"/>
              <a:t>return even if there is no taxable </a:t>
            </a:r>
            <a:r>
              <a:rPr lang="en-US" dirty="0" smtClean="0"/>
              <a:t>foreign asset</a:t>
            </a:r>
            <a:endParaRPr lang="en-US" dirty="0"/>
          </a:p>
          <a:p>
            <a:pPr fontAlgn="ctr"/>
            <a:r>
              <a:rPr lang="en-US" dirty="0" smtClean="0"/>
              <a:t>Else </a:t>
            </a:r>
            <a:r>
              <a:rPr lang="en-US" dirty="0" err="1" smtClean="0"/>
              <a:t>upto</a:t>
            </a:r>
            <a:r>
              <a:rPr lang="en-US" dirty="0" smtClean="0"/>
              <a:t> </a:t>
            </a:r>
            <a:r>
              <a:rPr lang="en-US" dirty="0"/>
              <a:t>7 years </a:t>
            </a:r>
            <a:r>
              <a:rPr lang="en-US" dirty="0" smtClean="0"/>
              <a:t>Jail + </a:t>
            </a:r>
            <a:r>
              <a:rPr lang="en-US" dirty="0"/>
              <a:t>fine</a:t>
            </a:r>
          </a:p>
          <a:p>
            <a:pPr fontAlgn="ctr"/>
            <a:r>
              <a:rPr lang="en-US" dirty="0" smtClean="0"/>
              <a:t>Date </a:t>
            </a:r>
            <a:r>
              <a:rPr lang="en-US" dirty="0"/>
              <a:t>of Opening </a:t>
            </a:r>
            <a:r>
              <a:rPr lang="en-US" dirty="0" smtClean="0"/>
              <a:t>foreign account</a:t>
            </a:r>
            <a:endParaRPr lang="en-US" dirty="0" smtClean="0"/>
          </a:p>
          <a:p>
            <a:pPr fontAlgn="ctr"/>
            <a:r>
              <a:rPr lang="en-US" dirty="0"/>
              <a:t>Third parties required to inform</a:t>
            </a:r>
          </a:p>
          <a:p>
            <a:pPr fontAlgn="ctr"/>
            <a:r>
              <a:rPr lang="en-US" dirty="0" smtClean="0"/>
              <a:t>Amend PMLA-2000 &amp; </a:t>
            </a:r>
            <a:r>
              <a:rPr lang="en-US" dirty="0"/>
              <a:t>FEMA-1999 to attach Indian properties IF foreign properties can't be attached</a:t>
            </a:r>
            <a:r>
              <a:rPr lang="en-US" dirty="0" smtClean="0"/>
              <a:t>.</a:t>
            </a:r>
            <a:endParaRPr lang="en-US" dirty="0"/>
          </a:p>
        </p:txBody>
      </p:sp>
      <p:sp>
        <p:nvSpPr>
          <p:cNvPr id="4" name="Title 3"/>
          <p:cNvSpPr>
            <a:spLocks noGrp="1"/>
          </p:cNvSpPr>
          <p:nvPr>
            <p:ph type="title"/>
          </p:nvPr>
        </p:nvSpPr>
        <p:spPr/>
        <p:txBody>
          <a:bodyPr/>
          <a:lstStyle/>
          <a:p>
            <a:r>
              <a:rPr lang="en-US" dirty="0"/>
              <a:t>Held in </a:t>
            </a:r>
            <a:r>
              <a:rPr lang="en-US" dirty="0" smtClean="0"/>
              <a:t>foreign assets</a:t>
            </a:r>
            <a:endParaRPr lang="en-US" dirty="0"/>
          </a:p>
        </p:txBody>
      </p:sp>
      <p:sp>
        <p:nvSpPr>
          <p:cNvPr id="5" name="Text Placeholder 4"/>
          <p:cNvSpPr>
            <a:spLocks noGrp="1"/>
          </p:cNvSpPr>
          <p:nvPr>
            <p:ph type="body" sz="quarter" idx="13"/>
          </p:nvPr>
        </p:nvSpPr>
        <p:spPr/>
        <p:txBody>
          <a:bodyPr/>
          <a:lstStyle/>
          <a:p>
            <a:r>
              <a:rPr lang="en-US" dirty="0" smtClean="0"/>
              <a:t>Black Money</a:t>
            </a:r>
            <a:endParaRPr lang="en-US" dirty="0"/>
          </a:p>
        </p:txBody>
      </p:sp>
    </p:spTree>
    <p:extLst>
      <p:ext uri="{BB962C8B-B14F-4D97-AF65-F5344CB8AC3E}">
        <p14:creationId xmlns:p14="http://schemas.microsoft.com/office/powerpoint/2010/main" val="32151585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Revenue deficit (RD)</a:t>
            </a:r>
            <a:endParaRPr lang="en-US" dirty="0"/>
          </a:p>
        </p:txBody>
      </p:sp>
      <p:sp>
        <p:nvSpPr>
          <p:cNvPr id="3" name="TextBox 2"/>
          <p:cNvSpPr txBox="1"/>
          <p:nvPr/>
        </p:nvSpPr>
        <p:spPr>
          <a:xfrm>
            <a:off x="332923" y="2813758"/>
            <a:ext cx="4437040"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 Receipts</a:t>
            </a:r>
            <a:endParaRPr lang="en-US" sz="3600" dirty="0">
              <a:solidFill>
                <a:schemeClr val="tx1">
                  <a:lumMod val="85000"/>
                  <a:lumOff val="15000"/>
                </a:schemeClr>
              </a:solidFill>
              <a:latin typeface="Franklin Gothic Heavy" panose="020B0903020102020204" pitchFamily="34" charset="0"/>
            </a:endParaRPr>
          </a:p>
        </p:txBody>
      </p:sp>
      <p:sp>
        <p:nvSpPr>
          <p:cNvPr id="5" name="TextBox 4"/>
          <p:cNvSpPr txBox="1"/>
          <p:nvPr/>
        </p:nvSpPr>
        <p:spPr>
          <a:xfrm>
            <a:off x="236612" y="904233"/>
            <a:ext cx="2407057" cy="1838801"/>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Tax Receipt</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2778628" y="1118448"/>
            <a:ext cx="2457411" cy="990124"/>
          </a:xfrm>
          <a:prstGeom prst="downArrowCallout">
            <a:avLst/>
          </a:prstGeom>
          <a:solidFill>
            <a:schemeClr val="accent6">
              <a:lumMod val="40000"/>
              <a:lumOff val="60000"/>
            </a:schemeClr>
          </a:solidFill>
          <a:ln>
            <a:solidFill>
              <a:schemeClr val="accent6"/>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Non-Tax</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7513163" y="3539313"/>
            <a:ext cx="1711986"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Plan</a:t>
            </a:r>
            <a:endParaRPr lang="en-US" sz="3600" dirty="0">
              <a:solidFill>
                <a:schemeClr val="tx1">
                  <a:lumMod val="85000"/>
                  <a:lumOff val="15000"/>
                </a:schemeClr>
              </a:solidFill>
              <a:latin typeface="Franklin Gothic Heavy" panose="020B0903020102020204" pitchFamily="34" charset="0"/>
            </a:endParaRPr>
          </a:p>
        </p:txBody>
      </p:sp>
      <p:sp>
        <p:nvSpPr>
          <p:cNvPr id="11" name="TextBox 10"/>
          <p:cNvSpPr txBox="1"/>
          <p:nvPr/>
        </p:nvSpPr>
        <p:spPr>
          <a:xfrm>
            <a:off x="9360109" y="3577300"/>
            <a:ext cx="2457411"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Non Plan</a:t>
            </a:r>
            <a:endParaRPr lang="en-US" sz="3600" dirty="0">
              <a:solidFill>
                <a:schemeClr val="tx1">
                  <a:lumMod val="85000"/>
                  <a:lumOff val="15000"/>
                </a:schemeClr>
              </a:solidFill>
              <a:latin typeface="Franklin Gothic Heavy" panose="020B0903020102020204" pitchFamily="34" charset="0"/>
            </a:endParaRPr>
          </a:p>
        </p:txBody>
      </p:sp>
      <p:sp>
        <p:nvSpPr>
          <p:cNvPr id="12" name="TextBox 11"/>
          <p:cNvSpPr txBox="1"/>
          <p:nvPr/>
        </p:nvSpPr>
        <p:spPr>
          <a:xfrm>
            <a:off x="6784549" y="4592529"/>
            <a:ext cx="5151120" cy="990124"/>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Revenue Expenditure</a:t>
            </a:r>
            <a:endParaRPr lang="en-US" sz="3600" dirty="0">
              <a:solidFill>
                <a:schemeClr val="tx1">
                  <a:lumMod val="85000"/>
                  <a:lumOff val="15000"/>
                </a:schemeClr>
              </a:solidFill>
              <a:latin typeface="Franklin Gothic Heavy" panose="020B0903020102020204" pitchFamily="34" charset="0"/>
            </a:endParaRPr>
          </a:p>
        </p:txBody>
      </p:sp>
      <p:sp>
        <p:nvSpPr>
          <p:cNvPr id="24" name="TextBox 23"/>
          <p:cNvSpPr txBox="1"/>
          <p:nvPr/>
        </p:nvSpPr>
        <p:spPr>
          <a:xfrm>
            <a:off x="2778628" y="5772378"/>
            <a:ext cx="6472208" cy="990124"/>
          </a:xfrm>
          <a:prstGeom prst="upArrowCallout">
            <a:avLst/>
          </a:prstGeom>
          <a:solidFill>
            <a:srgbClr val="FFC000"/>
          </a:solidFill>
          <a:ln>
            <a:solidFill>
              <a:srgbClr val="FFC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RD: 0 | positive | Negative</a:t>
            </a:r>
            <a:endParaRPr lang="en-US" sz="3600" dirty="0">
              <a:solidFill>
                <a:schemeClr val="tx1">
                  <a:lumMod val="85000"/>
                  <a:lumOff val="15000"/>
                </a:schemeClr>
              </a:solidFill>
              <a:latin typeface="Franklin Gothic Heavy" panose="020B0903020102020204" pitchFamily="34" charset="0"/>
            </a:endParaRPr>
          </a:p>
        </p:txBody>
      </p:sp>
      <p:cxnSp>
        <p:nvCxnSpPr>
          <p:cNvPr id="22" name="Straight Arrow Connector 21"/>
          <p:cNvCxnSpPr>
            <a:stCxn id="3" idx="2"/>
            <a:endCxn id="24" idx="0"/>
          </p:cNvCxnSpPr>
          <p:nvPr/>
        </p:nvCxnSpPr>
        <p:spPr>
          <a:xfrm>
            <a:off x="2551443" y="3803882"/>
            <a:ext cx="3463289" cy="1968496"/>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4" idx="0"/>
          </p:cNvCxnSpPr>
          <p:nvPr/>
        </p:nvCxnSpPr>
        <p:spPr>
          <a:xfrm flipH="1">
            <a:off x="6014732" y="5557548"/>
            <a:ext cx="3346576" cy="214830"/>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36039" y="1785647"/>
            <a:ext cx="3854151" cy="2687479"/>
          </a:xfrm>
          <a:prstGeom prst="downArrowCallout">
            <a:avLst/>
          </a:prstGeom>
          <a:solidFill>
            <a:srgbClr val="FFCCCC"/>
          </a:solidFill>
          <a:ln>
            <a:solidFill>
              <a:srgbClr val="FF00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Grants to states for capital assets??</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42765737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602732"/>
            <a:ext cx="3054350" cy="1892499"/>
          </a:xfrm>
        </p:spPr>
      </p:pic>
      <p:sp>
        <p:nvSpPr>
          <p:cNvPr id="3" name="Content Placeholder 2"/>
          <p:cNvSpPr>
            <a:spLocks noGrp="1"/>
          </p:cNvSpPr>
          <p:nvPr>
            <p:ph idx="1"/>
          </p:nvPr>
        </p:nvSpPr>
        <p:spPr/>
        <p:txBody>
          <a:bodyPr>
            <a:normAutofit fontScale="92500" lnSpcReduction="10000"/>
          </a:bodyPr>
          <a:lstStyle/>
          <a:p>
            <a:pPr fontAlgn="ctr"/>
            <a:r>
              <a:rPr lang="en-US" dirty="0" smtClean="0"/>
              <a:t>A comprehensive </a:t>
            </a:r>
            <a:r>
              <a:rPr lang="en-US" dirty="0" err="1"/>
              <a:t>Benami</a:t>
            </a:r>
            <a:r>
              <a:rPr lang="en-US" dirty="0"/>
              <a:t> Transactions (Prohibition) Act: Real estate property - confiscation + penalty</a:t>
            </a:r>
          </a:p>
          <a:p>
            <a:pPr fontAlgn="ctr"/>
            <a:r>
              <a:rPr lang="en-US" dirty="0"/>
              <a:t>IT act reform: </a:t>
            </a:r>
            <a:r>
              <a:rPr lang="en-US" dirty="0" smtClean="0"/>
              <a:t>immovable property sale- </a:t>
            </a:r>
            <a:r>
              <a:rPr lang="en-US" dirty="0"/>
              <a:t>can't accept </a:t>
            </a:r>
            <a:r>
              <a:rPr lang="en-US" dirty="0" smtClean="0"/>
              <a:t>&gt;20k </a:t>
            </a:r>
            <a:r>
              <a:rPr lang="en-US" dirty="0"/>
              <a:t>in cash. ELSE penalty of equal amount.</a:t>
            </a:r>
          </a:p>
          <a:p>
            <a:pPr fontAlgn="ctr"/>
            <a:r>
              <a:rPr lang="en-US" dirty="0" smtClean="0"/>
              <a:t>^ TDS </a:t>
            </a:r>
            <a:r>
              <a:rPr lang="en-US" dirty="0"/>
              <a:t>on </a:t>
            </a:r>
            <a:r>
              <a:rPr lang="en-US" dirty="0" smtClean="0"/>
              <a:t>above, with TAN #. (RI+ NRI also)</a:t>
            </a:r>
            <a:endParaRPr lang="en-US" dirty="0"/>
          </a:p>
          <a:p>
            <a:pPr fontAlgn="ctr"/>
            <a:r>
              <a:rPr lang="en-US" dirty="0" smtClean="0"/>
              <a:t>Must </a:t>
            </a:r>
            <a:r>
              <a:rPr lang="en-US" dirty="0"/>
              <a:t>quote PAN number for transaction </a:t>
            </a:r>
            <a:r>
              <a:rPr lang="en-US" dirty="0" smtClean="0"/>
              <a:t>above </a:t>
            </a:r>
            <a:r>
              <a:rPr lang="en-US" dirty="0"/>
              <a:t>Rs.1 lakh (earlier 50k</a:t>
            </a:r>
            <a:r>
              <a:rPr lang="en-US" dirty="0" smtClean="0"/>
              <a:t>)</a:t>
            </a:r>
          </a:p>
        </p:txBody>
      </p:sp>
      <p:sp>
        <p:nvSpPr>
          <p:cNvPr id="4" name="Title 3"/>
          <p:cNvSpPr>
            <a:spLocks noGrp="1"/>
          </p:cNvSpPr>
          <p:nvPr>
            <p:ph type="title"/>
          </p:nvPr>
        </p:nvSpPr>
        <p:spPr/>
        <p:txBody>
          <a:bodyPr/>
          <a:lstStyle/>
          <a:p>
            <a:r>
              <a:rPr lang="en-US" dirty="0"/>
              <a:t>Held in </a:t>
            </a:r>
            <a:r>
              <a:rPr lang="en-US" dirty="0" smtClean="0"/>
              <a:t>DESI assets</a:t>
            </a:r>
            <a:endParaRPr lang="en-US" dirty="0"/>
          </a:p>
        </p:txBody>
      </p:sp>
      <p:sp>
        <p:nvSpPr>
          <p:cNvPr id="5" name="Text Placeholder 4"/>
          <p:cNvSpPr>
            <a:spLocks noGrp="1"/>
          </p:cNvSpPr>
          <p:nvPr>
            <p:ph type="body" sz="quarter" idx="13"/>
          </p:nvPr>
        </p:nvSpPr>
        <p:spPr/>
        <p:txBody>
          <a:bodyPr/>
          <a:lstStyle/>
          <a:p>
            <a:r>
              <a:rPr lang="en-US" dirty="0" smtClean="0"/>
              <a:t>Black Money</a:t>
            </a:r>
            <a:endParaRPr lang="en-US" dirty="0"/>
          </a:p>
        </p:txBody>
      </p:sp>
    </p:spTree>
    <p:extLst>
      <p:ext uri="{BB962C8B-B14F-4D97-AF65-F5344CB8AC3E}">
        <p14:creationId xmlns:p14="http://schemas.microsoft.com/office/powerpoint/2010/main" val="33389574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602732"/>
            <a:ext cx="3054350" cy="1892499"/>
          </a:xfrm>
        </p:spPr>
      </p:pic>
      <p:sp>
        <p:nvSpPr>
          <p:cNvPr id="3" name="Content Placeholder 2"/>
          <p:cNvSpPr>
            <a:spLocks noGrp="1"/>
          </p:cNvSpPr>
          <p:nvPr>
            <p:ph idx="1"/>
          </p:nvPr>
        </p:nvSpPr>
        <p:spPr/>
        <p:txBody>
          <a:bodyPr>
            <a:normAutofit/>
          </a:bodyPr>
          <a:lstStyle/>
          <a:p>
            <a:pPr fontAlgn="ctr"/>
            <a:r>
              <a:rPr lang="en-US" dirty="0" smtClean="0"/>
              <a:t>CBDT </a:t>
            </a:r>
            <a:r>
              <a:rPr lang="en-US" dirty="0"/>
              <a:t>and CBEC share database with each </a:t>
            </a:r>
            <a:r>
              <a:rPr lang="en-US" dirty="0" smtClean="0"/>
              <a:t>other</a:t>
            </a:r>
            <a:endParaRPr lang="en-US" dirty="0"/>
          </a:p>
          <a:p>
            <a:pPr fontAlgn="ctr"/>
            <a:r>
              <a:rPr lang="en-US" dirty="0" smtClean="0"/>
              <a:t>Leverage ICT technology</a:t>
            </a:r>
          </a:p>
          <a:p>
            <a:pPr fontAlgn="ctr"/>
            <a:r>
              <a:rPr lang="en-US" dirty="0" smtClean="0"/>
              <a:t>Monitor splitting in small transaction</a:t>
            </a:r>
            <a:endParaRPr lang="en-US" dirty="0"/>
          </a:p>
        </p:txBody>
      </p:sp>
      <p:sp>
        <p:nvSpPr>
          <p:cNvPr id="4" name="Title 3"/>
          <p:cNvSpPr>
            <a:spLocks noGrp="1"/>
          </p:cNvSpPr>
          <p:nvPr>
            <p:ph type="title"/>
          </p:nvPr>
        </p:nvSpPr>
        <p:spPr/>
        <p:txBody>
          <a:bodyPr/>
          <a:lstStyle/>
          <a:p>
            <a:r>
              <a:rPr lang="en-US" dirty="0"/>
              <a:t>Held in </a:t>
            </a:r>
            <a:r>
              <a:rPr lang="en-US" dirty="0" smtClean="0"/>
              <a:t>DESI assets</a:t>
            </a:r>
            <a:endParaRPr lang="en-US" dirty="0"/>
          </a:p>
        </p:txBody>
      </p:sp>
      <p:sp>
        <p:nvSpPr>
          <p:cNvPr id="5" name="Text Placeholder 4"/>
          <p:cNvSpPr>
            <a:spLocks noGrp="1"/>
          </p:cNvSpPr>
          <p:nvPr>
            <p:ph type="body" sz="quarter" idx="13"/>
          </p:nvPr>
        </p:nvSpPr>
        <p:spPr/>
        <p:txBody>
          <a:bodyPr/>
          <a:lstStyle/>
          <a:p>
            <a:r>
              <a:rPr lang="en-US" dirty="0" smtClean="0"/>
              <a:t>Black Money</a:t>
            </a:r>
            <a:endParaRPr lang="en-US" dirty="0"/>
          </a:p>
        </p:txBody>
      </p:sp>
    </p:spTree>
    <p:extLst>
      <p:ext uri="{BB962C8B-B14F-4D97-AF65-F5344CB8AC3E}">
        <p14:creationId xmlns:p14="http://schemas.microsoft.com/office/powerpoint/2010/main" val="23787653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Black Money</a:t>
            </a:r>
            <a:endParaRPr lang="en-US" dirty="0"/>
          </a:p>
        </p:txBody>
      </p:sp>
      <p:sp>
        <p:nvSpPr>
          <p:cNvPr id="5" name="Text Placeholder 4"/>
          <p:cNvSpPr>
            <a:spLocks noGrp="1"/>
          </p:cNvSpPr>
          <p:nvPr>
            <p:ph type="body" idx="1"/>
          </p:nvPr>
        </p:nvSpPr>
        <p:spPr/>
        <p:txBody>
          <a:bodyPr/>
          <a:lstStyle/>
          <a:p>
            <a:r>
              <a:rPr lang="en-US" strike="sngStrike" dirty="0" smtClean="0"/>
              <a:t>Black money on Foreign assets</a:t>
            </a:r>
          </a:p>
          <a:p>
            <a:r>
              <a:rPr lang="en-US" strike="sngStrike" dirty="0"/>
              <a:t>Black money on </a:t>
            </a:r>
            <a:r>
              <a:rPr lang="en-US" strike="sngStrike" dirty="0" err="1" smtClean="0"/>
              <a:t>Desi</a:t>
            </a:r>
            <a:r>
              <a:rPr lang="en-US" strike="sngStrike" dirty="0" smtClean="0"/>
              <a:t> assets</a:t>
            </a:r>
          </a:p>
          <a:p>
            <a:r>
              <a:rPr lang="en-US" dirty="0" smtClean="0"/>
              <a:t>Tax Avoidance: GAAR + others</a:t>
            </a:r>
          </a:p>
          <a:p>
            <a:r>
              <a:rPr lang="en-US" dirty="0" smtClean="0"/>
              <a:t>Ease of doing business</a:t>
            </a:r>
            <a:endParaRPr lang="en-US" dirty="0"/>
          </a:p>
        </p:txBody>
      </p:sp>
    </p:spTree>
    <p:extLst>
      <p:ext uri="{BB962C8B-B14F-4D97-AF65-F5344CB8AC3E}">
        <p14:creationId xmlns:p14="http://schemas.microsoft.com/office/powerpoint/2010/main" val="3127928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mtClean="0"/>
              <a:t>Evasion</a:t>
            </a:r>
            <a:endParaRPr lang="en-US" dirty="0"/>
          </a:p>
        </p:txBody>
      </p:sp>
      <p:sp>
        <p:nvSpPr>
          <p:cNvPr id="7" name="Content Placeholder 6"/>
          <p:cNvSpPr>
            <a:spLocks noGrp="1"/>
          </p:cNvSpPr>
          <p:nvPr>
            <p:ph sz="half" idx="2"/>
          </p:nvPr>
        </p:nvSpPr>
        <p:spPr/>
        <p:txBody>
          <a:bodyPr/>
          <a:lstStyle/>
          <a:p>
            <a:r>
              <a:rPr lang="en-US" dirty="0" smtClean="0"/>
              <a:t>Income / transaction hidden</a:t>
            </a:r>
          </a:p>
          <a:p>
            <a:r>
              <a:rPr lang="en-US" dirty="0" smtClean="0"/>
              <a:t>Black money</a:t>
            </a:r>
          </a:p>
          <a:p>
            <a:r>
              <a:rPr lang="en-US" dirty="0" err="1" smtClean="0"/>
              <a:t>Jailtime</a:t>
            </a:r>
            <a:endParaRPr lang="en-US" dirty="0" smtClean="0"/>
          </a:p>
        </p:txBody>
      </p:sp>
      <p:sp>
        <p:nvSpPr>
          <p:cNvPr id="8" name="Content Placeholder 7"/>
          <p:cNvSpPr>
            <a:spLocks noGrp="1"/>
          </p:cNvSpPr>
          <p:nvPr>
            <p:ph sz="quarter" idx="4"/>
          </p:nvPr>
        </p:nvSpPr>
        <p:spPr/>
        <p:txBody>
          <a:bodyPr/>
          <a:lstStyle/>
          <a:p>
            <a:r>
              <a:rPr lang="en-US" dirty="0" smtClean="0"/>
              <a:t>Reported, everything on file</a:t>
            </a:r>
          </a:p>
          <a:p>
            <a:r>
              <a:rPr lang="en-US" dirty="0" smtClean="0"/>
              <a:t>But Legal loopholes used to avoid tax</a:t>
            </a:r>
          </a:p>
          <a:p>
            <a:r>
              <a:rPr lang="en-US" dirty="0" smtClean="0"/>
              <a:t>Black money….?</a:t>
            </a:r>
          </a:p>
          <a:p>
            <a:r>
              <a:rPr lang="en-US" smtClean="0"/>
              <a:t>Vodafone CGT</a:t>
            </a:r>
            <a:endParaRPr lang="en-US" dirty="0"/>
          </a:p>
        </p:txBody>
      </p:sp>
      <p:sp>
        <p:nvSpPr>
          <p:cNvPr id="9" name="Text Placeholder 8"/>
          <p:cNvSpPr>
            <a:spLocks noGrp="1"/>
          </p:cNvSpPr>
          <p:nvPr>
            <p:ph type="body" idx="13"/>
          </p:nvPr>
        </p:nvSpPr>
        <p:spPr/>
        <p:txBody>
          <a:bodyPr/>
          <a:lstStyle/>
          <a:p>
            <a:r>
              <a:rPr lang="en-US" smtClean="0"/>
              <a:t>Avoidance</a:t>
            </a:r>
            <a:endParaRPr lang="en-US" dirty="0"/>
          </a:p>
        </p:txBody>
      </p:sp>
    </p:spTree>
    <p:extLst>
      <p:ext uri="{BB962C8B-B14F-4D97-AF65-F5344CB8AC3E}">
        <p14:creationId xmlns:p14="http://schemas.microsoft.com/office/powerpoint/2010/main" val="27887421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847722" y="3860258"/>
            <a:ext cx="1018398" cy="1470610"/>
          </a:xfrm>
          <a:prstGeom prst="rect">
            <a:avLst/>
          </a:prstGeom>
        </p:spPr>
      </p:pic>
      <p:sp>
        <p:nvSpPr>
          <p:cNvPr id="5" name="TextBox 4"/>
          <p:cNvSpPr txBox="1"/>
          <p:nvPr/>
        </p:nvSpPr>
        <p:spPr>
          <a:xfrm>
            <a:off x="5952744" y="2743641"/>
            <a:ext cx="4919472" cy="1077218"/>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CGP investment Holding, Cayman</a:t>
            </a:r>
            <a:endParaRPr lang="en-US" sz="3200" dirty="0">
              <a:latin typeface="Arial Black" panose="020B0A04020102020204" pitchFamily="34" charset="0"/>
            </a:endParaRPr>
          </a:p>
        </p:txBody>
      </p:sp>
      <p:sp>
        <p:nvSpPr>
          <p:cNvPr id="8" name="TextBox 7"/>
          <p:cNvSpPr txBox="1"/>
          <p:nvPr/>
        </p:nvSpPr>
        <p:spPr>
          <a:xfrm>
            <a:off x="7290816" y="371800"/>
            <a:ext cx="3581400" cy="1077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Hutchinson </a:t>
            </a:r>
            <a:r>
              <a:rPr lang="en-US" sz="3200" dirty="0" err="1" smtClean="0">
                <a:latin typeface="Arial Black" panose="020B0A04020102020204" pitchFamily="34" charset="0"/>
              </a:rPr>
              <a:t>HongKong</a:t>
            </a:r>
            <a:endParaRPr lang="en-US" sz="3200" dirty="0">
              <a:latin typeface="Arial Black" panose="020B0A04020102020204" pitchFamily="34" charset="0"/>
            </a:endParaRPr>
          </a:p>
        </p:txBody>
      </p:sp>
      <p:sp>
        <p:nvSpPr>
          <p:cNvPr id="9" name="TextBox 8"/>
          <p:cNvSpPr txBox="1"/>
          <p:nvPr/>
        </p:nvSpPr>
        <p:spPr>
          <a:xfrm>
            <a:off x="5946648" y="5200329"/>
            <a:ext cx="491947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Hutch </a:t>
            </a:r>
            <a:r>
              <a:rPr lang="en-US" sz="3200" dirty="0" err="1" smtClean="0">
                <a:latin typeface="Arial Black" panose="020B0A04020102020204" pitchFamily="34" charset="0"/>
              </a:rPr>
              <a:t>Essar</a:t>
            </a:r>
            <a:r>
              <a:rPr lang="en-US" sz="3200" dirty="0" smtClean="0">
                <a:latin typeface="Arial Black" panose="020B0A04020102020204" pitchFamily="34" charset="0"/>
              </a:rPr>
              <a:t>, India</a:t>
            </a:r>
            <a:endParaRPr lang="en-US" sz="3200" dirty="0">
              <a:latin typeface="Arial Black" panose="020B0A04020102020204" pitchFamily="34" charset="0"/>
            </a:endParaRPr>
          </a:p>
        </p:txBody>
      </p:sp>
      <p:sp>
        <p:nvSpPr>
          <p:cNvPr id="10" name="TextBox 9"/>
          <p:cNvSpPr txBox="1"/>
          <p:nvPr/>
        </p:nvSpPr>
        <p:spPr>
          <a:xfrm>
            <a:off x="630936" y="371800"/>
            <a:ext cx="4325112"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PLC, London</a:t>
            </a:r>
            <a:endParaRPr lang="en-US" sz="3200" dirty="0">
              <a:latin typeface="Arial Black" panose="020B0A04020102020204" pitchFamily="34" charset="0"/>
            </a:endParaRPr>
          </a:p>
        </p:txBody>
      </p:sp>
      <p:sp>
        <p:nvSpPr>
          <p:cNvPr id="6" name="TextBox 5"/>
          <p:cNvSpPr txBox="1"/>
          <p:nvPr/>
        </p:nvSpPr>
        <p:spPr>
          <a:xfrm>
            <a:off x="630936" y="2743641"/>
            <a:ext cx="2971800"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Netherland</a:t>
            </a:r>
            <a:endParaRPr lang="en-US" sz="3200" dirty="0">
              <a:latin typeface="Arial Black" panose="020B0A04020102020204" pitchFamily="34" charset="0"/>
            </a:endParaRPr>
          </a:p>
        </p:txBody>
      </p:sp>
      <p:cxnSp>
        <p:nvCxnSpPr>
          <p:cNvPr id="3" name="Straight Arrow Connector 2"/>
          <p:cNvCxnSpPr>
            <a:stCxn id="8" idx="2"/>
            <a:endCxn id="5" idx="0"/>
          </p:cNvCxnSpPr>
          <p:nvPr/>
        </p:nvCxnSpPr>
        <p:spPr>
          <a:xfrm flipH="1">
            <a:off x="8412480" y="1449018"/>
            <a:ext cx="669036" cy="129462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a:stCxn id="5" idx="2"/>
            <a:endCxn id="9" idx="0"/>
          </p:cNvCxnSpPr>
          <p:nvPr/>
        </p:nvCxnSpPr>
        <p:spPr>
          <a:xfrm flipH="1">
            <a:off x="8406384" y="3820859"/>
            <a:ext cx="6096" cy="137947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6" idx="3"/>
            <a:endCxn id="5" idx="1"/>
          </p:cNvCxnSpPr>
          <p:nvPr/>
        </p:nvCxnSpPr>
        <p:spPr>
          <a:xfrm>
            <a:off x="3602736" y="3282250"/>
            <a:ext cx="2350008" cy="0"/>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2116836" y="1449018"/>
            <a:ext cx="676656" cy="1294623"/>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ight Arrow 19"/>
          <p:cNvSpPr/>
          <p:nvPr/>
        </p:nvSpPr>
        <p:spPr>
          <a:xfrm rot="20230989">
            <a:off x="3509009" y="1180921"/>
            <a:ext cx="4245167" cy="217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$ 11 </a:t>
            </a:r>
            <a:r>
              <a:rPr lang="en-US" sz="3600" dirty="0" err="1" smtClean="0">
                <a:latin typeface="Arial Black" panose="020B0A04020102020204" pitchFamily="34" charset="0"/>
              </a:rPr>
              <a:t>bn</a:t>
            </a:r>
            <a:endParaRPr lang="en-US" sz="3600" dirty="0" smtClean="0">
              <a:latin typeface="Arial Black" panose="020B0A04020102020204" pitchFamily="34" charset="0"/>
            </a:endParaRPr>
          </a:p>
          <a:p>
            <a:pPr algn="ctr"/>
            <a:r>
              <a:rPr lang="en-US" sz="3600" dirty="0" smtClean="0">
                <a:latin typeface="Arial Black" panose="020B0A04020102020204" pitchFamily="34" charset="0"/>
              </a:rPr>
              <a:t>Rs. 55k </a:t>
            </a:r>
            <a:r>
              <a:rPr lang="en-US" sz="3600" dirty="0" err="1" smtClean="0">
                <a:latin typeface="Arial Black" panose="020B0A04020102020204" pitchFamily="34" charset="0"/>
              </a:rPr>
              <a:t>cr</a:t>
            </a:r>
            <a:endParaRPr lang="en-US" sz="3600" dirty="0">
              <a:latin typeface="Arial Black" panose="020B0A04020102020204" pitchFamily="34" charset="0"/>
            </a:endParaRPr>
          </a:p>
        </p:txBody>
      </p:sp>
      <p:sp>
        <p:nvSpPr>
          <p:cNvPr id="22" name="TextBox 21"/>
          <p:cNvSpPr txBox="1"/>
          <p:nvPr/>
        </p:nvSpPr>
        <p:spPr>
          <a:xfrm>
            <a:off x="6287262" y="5462866"/>
            <a:ext cx="4919472" cy="58477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Vodafone India</a:t>
            </a:r>
            <a:endParaRPr lang="en-US" sz="3200" dirty="0">
              <a:latin typeface="Arial Black" panose="020B0A04020102020204" pitchFamily="34" charset="0"/>
            </a:endParaRPr>
          </a:p>
        </p:txBody>
      </p:sp>
      <p:sp>
        <p:nvSpPr>
          <p:cNvPr id="15" name="TextBox 14"/>
          <p:cNvSpPr txBox="1"/>
          <p:nvPr/>
        </p:nvSpPr>
        <p:spPr>
          <a:xfrm>
            <a:off x="7994904" y="6121786"/>
            <a:ext cx="2871216" cy="58477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smtClean="0">
                <a:latin typeface="Arial Black" panose="020B0A04020102020204" pitchFamily="34" charset="0"/>
              </a:rPr>
              <a:t>Feb. 2007</a:t>
            </a:r>
            <a:endParaRPr lang="en-US" sz="3200" dirty="0">
              <a:latin typeface="Arial Black" panose="020B0A04020102020204" pitchFamily="34" charset="0"/>
            </a:endParaRPr>
          </a:p>
        </p:txBody>
      </p:sp>
      <p:pic>
        <p:nvPicPr>
          <p:cNvPr id="17" name="Picture 16"/>
          <p:cNvPicPr>
            <a:picLocks noChangeAspect="1"/>
          </p:cNvPicPr>
          <p:nvPr/>
        </p:nvPicPr>
        <p:blipFill>
          <a:blip r:embed="rId3"/>
          <a:stretch>
            <a:fillRect/>
          </a:stretch>
        </p:blipFill>
        <p:spPr>
          <a:xfrm>
            <a:off x="8934877" y="3747530"/>
            <a:ext cx="1018398" cy="1470610"/>
          </a:xfrm>
          <a:prstGeom prst="rect">
            <a:avLst/>
          </a:prstGeom>
        </p:spPr>
      </p:pic>
    </p:spTree>
    <p:extLst>
      <p:ext uri="{BB962C8B-B14F-4D97-AF65-F5344CB8AC3E}">
        <p14:creationId xmlns:p14="http://schemas.microsoft.com/office/powerpoint/2010/main" val="183887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3"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1+#ppt_w/2"/>
                                          </p:val>
                                        </p:tav>
                                        <p:tav tm="100000">
                                          <p:val>
                                            <p:strVal val="#ppt_x"/>
                                          </p:val>
                                        </p:tav>
                                      </p:tavLst>
                                    </p:anim>
                                    <p:anim calcmode="lin" valueType="num">
                                      <p:cBhvr additive="base">
                                        <p:cTn id="47"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3"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P spid="20"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52744" y="2743641"/>
            <a:ext cx="4919472" cy="1569660"/>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CGP investment Holding, Cayman (67%)</a:t>
            </a:r>
            <a:endParaRPr lang="en-US" sz="3200" dirty="0">
              <a:latin typeface="Arial Black" panose="020B0A04020102020204" pitchFamily="34" charset="0"/>
            </a:endParaRPr>
          </a:p>
        </p:txBody>
      </p:sp>
      <p:sp>
        <p:nvSpPr>
          <p:cNvPr id="8" name="TextBox 7"/>
          <p:cNvSpPr txBox="1"/>
          <p:nvPr/>
        </p:nvSpPr>
        <p:spPr>
          <a:xfrm>
            <a:off x="7290816" y="371800"/>
            <a:ext cx="3581400" cy="1077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Hutchinson </a:t>
            </a:r>
            <a:r>
              <a:rPr lang="en-US" sz="3200" dirty="0" err="1" smtClean="0">
                <a:latin typeface="Arial Black" panose="020B0A04020102020204" pitchFamily="34" charset="0"/>
              </a:rPr>
              <a:t>HongKong</a:t>
            </a:r>
            <a:endParaRPr lang="en-US" sz="3200" dirty="0">
              <a:latin typeface="Arial Black" panose="020B0A04020102020204" pitchFamily="34" charset="0"/>
            </a:endParaRPr>
          </a:p>
        </p:txBody>
      </p:sp>
      <p:sp>
        <p:nvSpPr>
          <p:cNvPr id="9" name="TextBox 8"/>
          <p:cNvSpPr txBox="1"/>
          <p:nvPr/>
        </p:nvSpPr>
        <p:spPr>
          <a:xfrm>
            <a:off x="5946648" y="5200329"/>
            <a:ext cx="491947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Hutch </a:t>
            </a:r>
            <a:r>
              <a:rPr lang="en-US" sz="3200" dirty="0" err="1" smtClean="0">
                <a:latin typeface="Arial Black" panose="020B0A04020102020204" pitchFamily="34" charset="0"/>
              </a:rPr>
              <a:t>Essar</a:t>
            </a:r>
            <a:r>
              <a:rPr lang="en-US" sz="3200" dirty="0" smtClean="0">
                <a:latin typeface="Arial Black" panose="020B0A04020102020204" pitchFamily="34" charset="0"/>
              </a:rPr>
              <a:t>, India</a:t>
            </a:r>
            <a:endParaRPr lang="en-US" sz="3200" dirty="0">
              <a:latin typeface="Arial Black" panose="020B0A04020102020204" pitchFamily="34" charset="0"/>
            </a:endParaRPr>
          </a:p>
        </p:txBody>
      </p:sp>
      <p:sp>
        <p:nvSpPr>
          <p:cNvPr id="10" name="TextBox 9"/>
          <p:cNvSpPr txBox="1"/>
          <p:nvPr/>
        </p:nvSpPr>
        <p:spPr>
          <a:xfrm>
            <a:off x="630936" y="371800"/>
            <a:ext cx="4325112"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PLC, London</a:t>
            </a:r>
            <a:endParaRPr lang="en-US" sz="3200" dirty="0">
              <a:latin typeface="Arial Black" panose="020B0A04020102020204" pitchFamily="34" charset="0"/>
            </a:endParaRPr>
          </a:p>
        </p:txBody>
      </p:sp>
      <p:sp>
        <p:nvSpPr>
          <p:cNvPr id="6" name="TextBox 5"/>
          <p:cNvSpPr txBox="1"/>
          <p:nvPr/>
        </p:nvSpPr>
        <p:spPr>
          <a:xfrm>
            <a:off x="630936" y="2743641"/>
            <a:ext cx="2971800"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Netherland</a:t>
            </a:r>
            <a:endParaRPr lang="en-US" sz="3200" dirty="0">
              <a:latin typeface="Arial Black" panose="020B0A04020102020204" pitchFamily="34" charset="0"/>
            </a:endParaRPr>
          </a:p>
        </p:txBody>
      </p:sp>
      <p:cxnSp>
        <p:nvCxnSpPr>
          <p:cNvPr id="3" name="Straight Arrow Connector 2"/>
          <p:cNvCxnSpPr>
            <a:stCxn id="8" idx="2"/>
            <a:endCxn id="5" idx="0"/>
          </p:cNvCxnSpPr>
          <p:nvPr/>
        </p:nvCxnSpPr>
        <p:spPr>
          <a:xfrm flipH="1">
            <a:off x="8412480" y="1449018"/>
            <a:ext cx="669036" cy="129462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a:stCxn id="5" idx="2"/>
            <a:endCxn id="9" idx="0"/>
          </p:cNvCxnSpPr>
          <p:nvPr/>
        </p:nvCxnSpPr>
        <p:spPr>
          <a:xfrm flipH="1">
            <a:off x="8406384" y="4313301"/>
            <a:ext cx="6096" cy="88702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6" idx="3"/>
            <a:endCxn id="5" idx="1"/>
          </p:cNvCxnSpPr>
          <p:nvPr/>
        </p:nvCxnSpPr>
        <p:spPr>
          <a:xfrm>
            <a:off x="3602736" y="3282250"/>
            <a:ext cx="2350008" cy="246221"/>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2116836" y="1449018"/>
            <a:ext cx="676656" cy="1294623"/>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ight Arrow 19"/>
          <p:cNvSpPr/>
          <p:nvPr/>
        </p:nvSpPr>
        <p:spPr>
          <a:xfrm rot="20230989">
            <a:off x="3318743" y="1219315"/>
            <a:ext cx="4245167" cy="1188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55-12=43</a:t>
            </a:r>
            <a:endParaRPr lang="en-US" sz="3600" dirty="0">
              <a:latin typeface="Arial Black" panose="020B0A040201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521" y="4860629"/>
            <a:ext cx="1992630" cy="1823445"/>
          </a:xfrm>
          <a:prstGeom prst="rect">
            <a:avLst/>
          </a:prstGeom>
        </p:spPr>
      </p:pic>
      <p:sp>
        <p:nvSpPr>
          <p:cNvPr id="4" name="Down Arrow 3"/>
          <p:cNvSpPr/>
          <p:nvPr/>
        </p:nvSpPr>
        <p:spPr>
          <a:xfrm>
            <a:off x="32004" y="3820859"/>
            <a:ext cx="4924044" cy="1039770"/>
          </a:xfrm>
          <a:prstGeom prst="downArrow">
            <a:avLst>
              <a:gd name="adj1" fmla="val 50000"/>
              <a:gd name="adj2" fmla="val 4348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latin typeface="Arial Black" panose="020B0A04020102020204" pitchFamily="34" charset="0"/>
              </a:rPr>
              <a:t>12k Crore</a:t>
            </a:r>
            <a:endParaRPr lang="en-US" sz="3200" dirty="0">
              <a:latin typeface="Arial Black" panose="020B0A04020102020204" pitchFamily="34" charset="0"/>
            </a:endParaRPr>
          </a:p>
        </p:txBody>
      </p:sp>
      <p:sp>
        <p:nvSpPr>
          <p:cNvPr id="16" name="TextBox 15"/>
          <p:cNvSpPr txBox="1"/>
          <p:nvPr/>
        </p:nvSpPr>
        <p:spPr>
          <a:xfrm>
            <a:off x="5946648" y="5200329"/>
            <a:ext cx="4919472" cy="58477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Vodafone </a:t>
            </a:r>
            <a:r>
              <a:rPr lang="en-US" sz="3200" dirty="0" err="1" smtClean="0">
                <a:latin typeface="Arial Black" panose="020B0A04020102020204" pitchFamily="34" charset="0"/>
              </a:rPr>
              <a:t>Essar</a:t>
            </a:r>
            <a:r>
              <a:rPr lang="en-US" sz="3200" dirty="0" smtClean="0">
                <a:latin typeface="Arial Black" panose="020B0A04020102020204" pitchFamily="34" charset="0"/>
              </a:rPr>
              <a:t> India</a:t>
            </a:r>
            <a:endParaRPr lang="en-US" sz="3200" dirty="0">
              <a:latin typeface="Arial Black" panose="020B0A04020102020204" pitchFamily="34" charset="0"/>
            </a:endParaRPr>
          </a:p>
        </p:txBody>
      </p:sp>
      <p:sp>
        <p:nvSpPr>
          <p:cNvPr id="17" name="TextBox 16"/>
          <p:cNvSpPr txBox="1"/>
          <p:nvPr/>
        </p:nvSpPr>
        <p:spPr>
          <a:xfrm>
            <a:off x="7994904" y="6121786"/>
            <a:ext cx="2871216" cy="58477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smtClean="0">
                <a:latin typeface="Arial Black" panose="020B0A04020102020204" pitchFamily="34" charset="0"/>
              </a:rPr>
              <a:t>Mar. 2007</a:t>
            </a:r>
            <a:endParaRPr lang="en-US" sz="3200" dirty="0">
              <a:latin typeface="Arial Black" panose="020B0A04020102020204" pitchFamily="34" charset="0"/>
            </a:endParaRPr>
          </a:p>
        </p:txBody>
      </p:sp>
      <p:pic>
        <p:nvPicPr>
          <p:cNvPr id="19" name="Picture 18"/>
          <p:cNvPicPr>
            <a:picLocks noChangeAspect="1"/>
          </p:cNvPicPr>
          <p:nvPr/>
        </p:nvPicPr>
        <p:blipFill>
          <a:blip r:embed="rId4"/>
          <a:stretch>
            <a:fillRect/>
          </a:stretch>
        </p:blipFill>
        <p:spPr>
          <a:xfrm>
            <a:off x="1060950" y="1361025"/>
            <a:ext cx="1018398" cy="1470610"/>
          </a:xfrm>
          <a:prstGeom prst="rect">
            <a:avLst/>
          </a:prstGeom>
        </p:spPr>
      </p:pic>
      <p:pic>
        <p:nvPicPr>
          <p:cNvPr id="22" name="Picture 21"/>
          <p:cNvPicPr>
            <a:picLocks noChangeAspect="1"/>
          </p:cNvPicPr>
          <p:nvPr/>
        </p:nvPicPr>
        <p:blipFill>
          <a:blip r:embed="rId4"/>
          <a:stretch>
            <a:fillRect/>
          </a:stretch>
        </p:blipFill>
        <p:spPr>
          <a:xfrm>
            <a:off x="64265" y="1349936"/>
            <a:ext cx="1018398" cy="1470610"/>
          </a:xfrm>
          <a:prstGeom prst="rect">
            <a:avLst/>
          </a:prstGeom>
        </p:spPr>
      </p:pic>
    </p:spTree>
    <p:extLst>
      <p:ext uri="{BB962C8B-B14F-4D97-AF65-F5344CB8AC3E}">
        <p14:creationId xmlns:p14="http://schemas.microsoft.com/office/powerpoint/2010/main" val="19324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6"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97065" y="3436537"/>
            <a:ext cx="4919472" cy="1077218"/>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CGP investment Holding, Cayman</a:t>
            </a:r>
            <a:endParaRPr lang="en-US" sz="3200" dirty="0">
              <a:latin typeface="Arial Black" panose="020B0A04020102020204" pitchFamily="34" charset="0"/>
            </a:endParaRPr>
          </a:p>
        </p:txBody>
      </p:sp>
      <p:sp>
        <p:nvSpPr>
          <p:cNvPr id="8" name="TextBox 7"/>
          <p:cNvSpPr txBox="1"/>
          <p:nvPr/>
        </p:nvSpPr>
        <p:spPr>
          <a:xfrm>
            <a:off x="7290816" y="371800"/>
            <a:ext cx="3581400"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dirty="0" smtClean="0">
                <a:latin typeface="Arial Black" panose="020B0A04020102020204" pitchFamily="34" charset="0"/>
              </a:rPr>
              <a:t>Hutchinson </a:t>
            </a:r>
            <a:r>
              <a:rPr lang="en-US" sz="3200" dirty="0" err="1" smtClean="0">
                <a:latin typeface="Arial Black" panose="020B0A04020102020204" pitchFamily="34" charset="0"/>
              </a:rPr>
              <a:t>HongKong</a:t>
            </a:r>
            <a:endParaRPr lang="en-US" sz="3200" dirty="0">
              <a:latin typeface="Arial Black" panose="020B0A04020102020204" pitchFamily="34" charset="0"/>
            </a:endParaRPr>
          </a:p>
        </p:txBody>
      </p:sp>
      <p:sp>
        <p:nvSpPr>
          <p:cNvPr id="9" name="TextBox 8"/>
          <p:cNvSpPr txBox="1"/>
          <p:nvPr/>
        </p:nvSpPr>
        <p:spPr>
          <a:xfrm>
            <a:off x="5946648" y="5200329"/>
            <a:ext cx="4919472"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Hutch </a:t>
            </a:r>
            <a:r>
              <a:rPr lang="en-US" sz="3200" dirty="0" err="1" smtClean="0">
                <a:latin typeface="Arial Black" panose="020B0A04020102020204" pitchFamily="34" charset="0"/>
              </a:rPr>
              <a:t>Essar</a:t>
            </a:r>
            <a:r>
              <a:rPr lang="en-US" sz="3200" dirty="0" smtClean="0">
                <a:latin typeface="Arial Black" panose="020B0A04020102020204" pitchFamily="34" charset="0"/>
              </a:rPr>
              <a:t>, India</a:t>
            </a:r>
            <a:endParaRPr lang="en-US" sz="3200" dirty="0">
              <a:latin typeface="Arial Black" panose="020B0A04020102020204" pitchFamily="34" charset="0"/>
            </a:endParaRPr>
          </a:p>
        </p:txBody>
      </p:sp>
      <p:sp>
        <p:nvSpPr>
          <p:cNvPr id="10" name="TextBox 9"/>
          <p:cNvSpPr txBox="1"/>
          <p:nvPr/>
        </p:nvSpPr>
        <p:spPr>
          <a:xfrm>
            <a:off x="630936" y="371800"/>
            <a:ext cx="4325112"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PLC, London</a:t>
            </a:r>
            <a:endParaRPr lang="en-US" sz="3200" dirty="0">
              <a:latin typeface="Arial Black" panose="020B0A04020102020204" pitchFamily="34" charset="0"/>
            </a:endParaRPr>
          </a:p>
        </p:txBody>
      </p:sp>
      <p:sp>
        <p:nvSpPr>
          <p:cNvPr id="6" name="TextBox 5"/>
          <p:cNvSpPr txBox="1"/>
          <p:nvPr/>
        </p:nvSpPr>
        <p:spPr>
          <a:xfrm>
            <a:off x="630936" y="2743641"/>
            <a:ext cx="2971800"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dirty="0" smtClean="0">
                <a:latin typeface="Arial Black" panose="020B0A04020102020204" pitchFamily="34" charset="0"/>
              </a:rPr>
              <a:t>Vodafone, Netherland</a:t>
            </a:r>
            <a:endParaRPr lang="en-US" sz="3200" dirty="0">
              <a:latin typeface="Arial Black" panose="020B0A04020102020204" pitchFamily="34" charset="0"/>
            </a:endParaRPr>
          </a:p>
        </p:txBody>
      </p:sp>
      <p:cxnSp>
        <p:nvCxnSpPr>
          <p:cNvPr id="3" name="Straight Arrow Connector 2"/>
          <p:cNvCxnSpPr>
            <a:stCxn id="8" idx="2"/>
            <a:endCxn id="5" idx="0"/>
          </p:cNvCxnSpPr>
          <p:nvPr/>
        </p:nvCxnSpPr>
        <p:spPr>
          <a:xfrm flipH="1">
            <a:off x="8456801" y="1449018"/>
            <a:ext cx="624715" cy="198751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a:stCxn id="5" idx="2"/>
            <a:endCxn id="9" idx="0"/>
          </p:cNvCxnSpPr>
          <p:nvPr/>
        </p:nvCxnSpPr>
        <p:spPr>
          <a:xfrm flipH="1">
            <a:off x="8406384" y="4513755"/>
            <a:ext cx="50417" cy="68657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6" idx="3"/>
            <a:endCxn id="5" idx="1"/>
          </p:cNvCxnSpPr>
          <p:nvPr/>
        </p:nvCxnSpPr>
        <p:spPr>
          <a:xfrm>
            <a:off x="3602736" y="3282250"/>
            <a:ext cx="2394329" cy="692896"/>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2116836" y="1449018"/>
            <a:ext cx="676656" cy="1294623"/>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ight Arrow 19"/>
          <p:cNvSpPr/>
          <p:nvPr/>
        </p:nvSpPr>
        <p:spPr>
          <a:xfrm rot="20230989">
            <a:off x="3318743" y="1219315"/>
            <a:ext cx="4245167" cy="11887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panose="020B0A04020102020204" pitchFamily="34" charset="0"/>
              </a:rPr>
              <a:t>$ 11 </a:t>
            </a:r>
            <a:r>
              <a:rPr lang="en-US" dirty="0" err="1">
                <a:latin typeface="Arial Black" panose="020B0A04020102020204" pitchFamily="34" charset="0"/>
              </a:rPr>
              <a:t>bn</a:t>
            </a:r>
            <a:endParaRPr lang="en-US" dirty="0">
              <a:latin typeface="Arial Black" panose="020B0A04020102020204" pitchFamily="34" charset="0"/>
            </a:endParaRPr>
          </a:p>
          <a:p>
            <a:pPr algn="ctr"/>
            <a:r>
              <a:rPr lang="en-US" dirty="0">
                <a:latin typeface="Arial Black" panose="020B0A04020102020204" pitchFamily="34" charset="0"/>
              </a:rPr>
              <a:t>Rs. 55k </a:t>
            </a:r>
            <a:r>
              <a:rPr lang="en-US" dirty="0" err="1">
                <a:latin typeface="Arial Black" panose="020B0A04020102020204" pitchFamily="34" charset="0"/>
              </a:rPr>
              <a:t>cr</a:t>
            </a:r>
            <a:endParaRPr lang="en-US" dirty="0">
              <a:latin typeface="Arial Black" panose="020B0A04020102020204"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9936" y="1634840"/>
            <a:ext cx="1157009" cy="110880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521" y="4860629"/>
            <a:ext cx="1992630" cy="1823445"/>
          </a:xfrm>
          <a:prstGeom prst="rect">
            <a:avLst/>
          </a:prstGeom>
        </p:spPr>
      </p:pic>
      <p:sp>
        <p:nvSpPr>
          <p:cNvPr id="16" name="TextBox 15"/>
          <p:cNvSpPr txBox="1"/>
          <p:nvPr/>
        </p:nvSpPr>
        <p:spPr>
          <a:xfrm>
            <a:off x="5946648" y="5200329"/>
            <a:ext cx="4919472" cy="584775"/>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dirty="0" smtClean="0">
                <a:latin typeface="Arial Black" panose="020B0A04020102020204" pitchFamily="34" charset="0"/>
              </a:rPr>
              <a:t>Vodafone India</a:t>
            </a:r>
            <a:endParaRPr lang="en-US" sz="3200" dirty="0">
              <a:latin typeface="Arial Black" panose="020B0A04020102020204" pitchFamily="34" charset="0"/>
            </a:endParaRPr>
          </a:p>
        </p:txBody>
      </p:sp>
      <p:sp>
        <p:nvSpPr>
          <p:cNvPr id="7" name="Rectangular Callout 6"/>
          <p:cNvSpPr/>
          <p:nvPr/>
        </p:nvSpPr>
        <p:spPr>
          <a:xfrm>
            <a:off x="4777740" y="1449018"/>
            <a:ext cx="7135724" cy="1673352"/>
          </a:xfrm>
          <a:prstGeom prst="wedgeRectCallout">
            <a:avLst>
              <a:gd name="adj1" fmla="val -49783"/>
              <a:gd name="adj2" fmla="val -8285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Black" panose="020B0A04020102020204" pitchFamily="34" charset="0"/>
              </a:rPr>
              <a:t>Entire Deal outside India</a:t>
            </a:r>
          </a:p>
          <a:p>
            <a:pPr algn="ctr"/>
            <a:r>
              <a:rPr lang="en-US" sz="2800" dirty="0" smtClean="0">
                <a:latin typeface="Arial Black" panose="020B0A04020102020204" pitchFamily="34" charset="0"/>
              </a:rPr>
              <a:t>No sale/purchase of Indian company / its shares</a:t>
            </a:r>
            <a:endParaRPr lang="en-US" sz="2800" dirty="0">
              <a:latin typeface="Arial Black" panose="020B0A04020102020204" pitchFamily="34" charset="0"/>
            </a:endParaRPr>
          </a:p>
        </p:txBody>
      </p:sp>
      <p:sp>
        <p:nvSpPr>
          <p:cNvPr id="17" name="Rectangular Callout 16"/>
          <p:cNvSpPr/>
          <p:nvPr/>
        </p:nvSpPr>
        <p:spPr>
          <a:xfrm>
            <a:off x="3421380" y="4948428"/>
            <a:ext cx="7135724" cy="1673352"/>
          </a:xfrm>
          <a:prstGeom prst="wedgeRectCallout">
            <a:avLst>
              <a:gd name="adj1" fmla="val -59138"/>
              <a:gd name="adj2" fmla="val -31489"/>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Black" panose="020B0A04020102020204" pitchFamily="34" charset="0"/>
              </a:rPr>
              <a:t>CGP not in any other business</a:t>
            </a:r>
          </a:p>
          <a:p>
            <a:pPr algn="ctr"/>
            <a:r>
              <a:rPr lang="en-US" sz="2800" dirty="0">
                <a:latin typeface="Arial Black" panose="020B0A04020102020204" pitchFamily="34" charset="0"/>
              </a:rPr>
              <a:t>Entire Deal to acquire </a:t>
            </a:r>
            <a:r>
              <a:rPr lang="en-US" sz="2800" dirty="0" smtClean="0">
                <a:latin typeface="Arial Black" panose="020B0A04020102020204" pitchFamily="34" charset="0"/>
              </a:rPr>
              <a:t>Hutch-</a:t>
            </a:r>
            <a:r>
              <a:rPr lang="en-US" sz="2800" dirty="0" err="1" smtClean="0">
                <a:latin typeface="Arial Black" panose="020B0A04020102020204" pitchFamily="34" charset="0"/>
              </a:rPr>
              <a:t>Essar</a:t>
            </a:r>
            <a:endParaRPr lang="en-US" sz="2800" dirty="0">
              <a:latin typeface="Arial Black" panose="020B0A04020102020204" pitchFamily="34" charset="0"/>
            </a:endParaRPr>
          </a:p>
        </p:txBody>
      </p:sp>
    </p:spTree>
    <p:extLst>
      <p:ext uri="{BB962C8B-B14F-4D97-AF65-F5344CB8AC3E}">
        <p14:creationId xmlns:p14="http://schemas.microsoft.com/office/powerpoint/2010/main" val="13070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4000" dirty="0" smtClean="0"/>
              <a:t>General </a:t>
            </a:r>
            <a:r>
              <a:rPr lang="en-US" sz="4000" dirty="0" smtClean="0">
                <a:solidFill>
                  <a:srgbClr val="FF0000"/>
                </a:solidFill>
              </a:rPr>
              <a:t>Anti Avoidance </a:t>
            </a:r>
            <a:r>
              <a:rPr lang="en-US" sz="4000" dirty="0" smtClean="0"/>
              <a:t>Rules</a:t>
            </a:r>
          </a:p>
          <a:p>
            <a:r>
              <a:rPr lang="en-US" sz="4000" dirty="0" smtClean="0"/>
              <a:t>WEF 1/4/2014</a:t>
            </a:r>
          </a:p>
          <a:p>
            <a:r>
              <a:rPr lang="en-US" sz="4000" dirty="0" smtClean="0"/>
              <a:t>IT commissioner take action against tax avoidance</a:t>
            </a:r>
          </a:p>
          <a:p>
            <a:r>
              <a:rPr lang="en-US" sz="4000" dirty="0" smtClean="0"/>
              <a:t>Indian Citizen, NRI, Foreigner</a:t>
            </a:r>
          </a:p>
          <a:p>
            <a:r>
              <a:rPr lang="en-US" sz="4000" dirty="0" smtClean="0"/>
              <a:t>Even outside India</a:t>
            </a:r>
          </a:p>
          <a:p>
            <a:r>
              <a:rPr lang="en-US" sz="4000" dirty="0" smtClean="0"/>
              <a:t>Even retrospective</a:t>
            </a:r>
          </a:p>
          <a:p>
            <a:r>
              <a:rPr lang="en-US" sz="4000" dirty="0" smtClean="0"/>
              <a:t>Even if protected under any DTAA</a:t>
            </a:r>
          </a:p>
        </p:txBody>
      </p:sp>
      <p:sp>
        <p:nvSpPr>
          <p:cNvPr id="2" name="Title 1"/>
          <p:cNvSpPr>
            <a:spLocks noGrp="1"/>
          </p:cNvSpPr>
          <p:nvPr>
            <p:ph type="title"/>
          </p:nvPr>
        </p:nvSpPr>
        <p:spPr/>
        <p:txBody>
          <a:bodyPr>
            <a:normAutofit fontScale="90000"/>
          </a:bodyPr>
          <a:lstStyle/>
          <a:p>
            <a:r>
              <a:rPr lang="en-US" dirty="0" smtClean="0"/>
              <a:t>Budget 2012: GAAR</a:t>
            </a:r>
            <a:endParaRPr lang="en-US" dirty="0"/>
          </a:p>
        </p:txBody>
      </p:sp>
    </p:spTree>
    <p:extLst>
      <p:ext uri="{BB962C8B-B14F-4D97-AF65-F5344CB8AC3E}">
        <p14:creationId xmlns:p14="http://schemas.microsoft.com/office/powerpoint/2010/main" val="37067873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99525" y="2171700"/>
            <a:ext cx="3028950" cy="3552825"/>
          </a:xfrm>
        </p:spPr>
      </p:pic>
      <p:sp>
        <p:nvSpPr>
          <p:cNvPr id="5" name="Content Placeholder 4"/>
          <p:cNvSpPr>
            <a:spLocks noGrp="1"/>
          </p:cNvSpPr>
          <p:nvPr>
            <p:ph idx="1"/>
          </p:nvPr>
        </p:nvSpPr>
        <p:spPr/>
        <p:txBody>
          <a:bodyPr>
            <a:normAutofit/>
          </a:bodyPr>
          <a:lstStyle/>
          <a:p>
            <a:r>
              <a:rPr lang="en-US" sz="4000" dirty="0" err="1" smtClean="0"/>
              <a:t>Shome</a:t>
            </a:r>
            <a:r>
              <a:rPr lang="en-US" sz="4000" dirty="0" smtClean="0"/>
              <a:t> Panel</a:t>
            </a:r>
          </a:p>
          <a:p>
            <a:r>
              <a:rPr lang="en-US" sz="4000" dirty="0" smtClean="0"/>
              <a:t>Only in rare cases</a:t>
            </a:r>
          </a:p>
          <a:p>
            <a:r>
              <a:rPr lang="en-US" sz="4000" dirty="0" smtClean="0"/>
              <a:t>&gt;3 Cr. + tax benefit</a:t>
            </a:r>
          </a:p>
          <a:p>
            <a:r>
              <a:rPr lang="en-US" sz="4000" dirty="0" smtClean="0"/>
              <a:t>Not to fill Revenue shortfalls</a:t>
            </a:r>
          </a:p>
          <a:p>
            <a:r>
              <a:rPr lang="en-US" sz="4000" dirty="0" smtClean="0"/>
              <a:t>Defer till 2016 (P.C. accepted)</a:t>
            </a:r>
          </a:p>
          <a:p>
            <a:r>
              <a:rPr lang="en-US" dirty="0" smtClean="0"/>
              <a:t>(2015) Jaitley=&gt; 2 years</a:t>
            </a:r>
          </a:p>
          <a:p>
            <a:r>
              <a:rPr lang="en-US" sz="4000" dirty="0" smtClean="0"/>
              <a:t>Not retrospective. Only from 1/4/2017 onwards</a:t>
            </a:r>
          </a:p>
        </p:txBody>
      </p:sp>
      <p:sp>
        <p:nvSpPr>
          <p:cNvPr id="2" name="Title 1"/>
          <p:cNvSpPr>
            <a:spLocks noGrp="1"/>
          </p:cNvSpPr>
          <p:nvPr>
            <p:ph type="title"/>
          </p:nvPr>
        </p:nvSpPr>
        <p:spPr/>
        <p:txBody>
          <a:bodyPr>
            <a:normAutofit/>
          </a:bodyPr>
          <a:lstStyle/>
          <a:p>
            <a:r>
              <a:rPr lang="en-US" dirty="0" smtClean="0"/>
              <a:t>Budget 2012: GAAR</a:t>
            </a:r>
            <a:endParaRPr lang="en-US" dirty="0"/>
          </a:p>
        </p:txBody>
      </p:sp>
      <p:sp>
        <p:nvSpPr>
          <p:cNvPr id="3" name="Text Placeholder 2"/>
          <p:cNvSpPr>
            <a:spLocks noGrp="1"/>
          </p:cNvSpPr>
          <p:nvPr>
            <p:ph type="body" sz="quarter" idx="13"/>
          </p:nvPr>
        </p:nvSpPr>
        <p:spPr/>
        <p:txBody>
          <a:bodyPr/>
          <a:lstStyle/>
          <a:p>
            <a:r>
              <a:rPr lang="en-US" dirty="0" smtClean="0"/>
              <a:t>Avoidance</a:t>
            </a:r>
            <a:endParaRPr lang="en-US" dirty="0"/>
          </a:p>
        </p:txBody>
      </p:sp>
    </p:spTree>
    <p:extLst>
      <p:ext uri="{BB962C8B-B14F-4D97-AF65-F5344CB8AC3E}">
        <p14:creationId xmlns:p14="http://schemas.microsoft.com/office/powerpoint/2010/main" val="2150159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7" name="Content Placeholder 6"/>
          <p:cNvSpPr>
            <a:spLocks noGrp="1"/>
          </p:cNvSpPr>
          <p:nvPr>
            <p:ph idx="1"/>
          </p:nvPr>
        </p:nvSpPr>
        <p:spPr/>
        <p:txBody>
          <a:bodyPr/>
          <a:lstStyle/>
          <a:p>
            <a:r>
              <a:rPr lang="en-US" dirty="0" smtClean="0"/>
              <a:t>SC: IT has no jurisdiction on CGT over indirect transfer overseas.</a:t>
            </a:r>
          </a:p>
          <a:p>
            <a:r>
              <a:rPr lang="en-US" dirty="0" smtClean="0"/>
              <a:t>2012: </a:t>
            </a:r>
            <a:r>
              <a:rPr lang="en-US" dirty="0" err="1" smtClean="0"/>
              <a:t>Pranab</a:t>
            </a:r>
            <a:r>
              <a:rPr lang="en-US" dirty="0" smtClean="0"/>
              <a:t> amends IT act- if significant value derived from Indian assets</a:t>
            </a:r>
            <a:r>
              <a:rPr lang="en-US" dirty="0" smtClean="0"/>
              <a:t>. (Cayman company valued @55k Crore for 67% Indian shares held)</a:t>
            </a:r>
            <a:endParaRPr lang="en-US" dirty="0" smtClean="0"/>
          </a:p>
          <a:p>
            <a:r>
              <a:rPr lang="en-US" dirty="0" smtClean="0"/>
              <a:t>Jaitley clarifies in budget-2015</a:t>
            </a:r>
            <a:endParaRPr lang="en-US" dirty="0"/>
          </a:p>
        </p:txBody>
      </p:sp>
      <p:sp>
        <p:nvSpPr>
          <p:cNvPr id="6" name="Title 5"/>
          <p:cNvSpPr>
            <a:spLocks noGrp="1"/>
          </p:cNvSpPr>
          <p:nvPr>
            <p:ph type="title"/>
          </p:nvPr>
        </p:nvSpPr>
        <p:spPr/>
        <p:txBody>
          <a:bodyPr/>
          <a:lstStyle/>
          <a:p>
            <a:r>
              <a:rPr lang="en-US" dirty="0" smtClean="0"/>
              <a:t>Prevent Vodafone like cases</a:t>
            </a:r>
            <a:endParaRPr lang="en-US" dirty="0"/>
          </a:p>
        </p:txBody>
      </p:sp>
      <p:sp>
        <p:nvSpPr>
          <p:cNvPr id="8" name="Text Placeholder 7"/>
          <p:cNvSpPr>
            <a:spLocks noGrp="1"/>
          </p:cNvSpPr>
          <p:nvPr>
            <p:ph type="body" sz="quarter" idx="13"/>
          </p:nvPr>
        </p:nvSpPr>
        <p:spPr/>
        <p:txBody>
          <a:bodyPr/>
          <a:lstStyle/>
          <a:p>
            <a:r>
              <a:rPr lang="en-US" dirty="0" smtClean="0"/>
              <a:t>Budget-2015</a:t>
            </a:r>
            <a:endParaRPr lang="en-US" dirty="0"/>
          </a:p>
        </p:txBody>
      </p:sp>
    </p:spTree>
    <p:extLst>
      <p:ext uri="{BB962C8B-B14F-4D97-AF65-F5344CB8AC3E}">
        <p14:creationId xmlns:p14="http://schemas.microsoft.com/office/powerpoint/2010/main" val="19038882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4" name="Title 3"/>
          <p:cNvSpPr>
            <a:spLocks noGrp="1"/>
          </p:cNvSpPr>
          <p:nvPr>
            <p:ph type="title"/>
          </p:nvPr>
        </p:nvSpPr>
        <p:spPr/>
        <p:txBody>
          <a:bodyPr/>
          <a:lstStyle/>
          <a:p>
            <a:r>
              <a:rPr lang="en-US" dirty="0" smtClean="0"/>
              <a:t>FRBM wanted</a:t>
            </a:r>
            <a:br>
              <a:rPr lang="en-US" dirty="0" smtClean="0"/>
            </a:br>
            <a:r>
              <a:rPr lang="en-US" dirty="0" smtClean="0"/>
              <a:t>0% of GDP?</a:t>
            </a:r>
            <a:endParaRPr lang="en-US" dirty="0"/>
          </a:p>
        </p:txBody>
      </p:sp>
      <p:sp>
        <p:nvSpPr>
          <p:cNvPr id="5" name="Text Placeholder 4"/>
          <p:cNvSpPr>
            <a:spLocks noGrp="1"/>
          </p:cNvSpPr>
          <p:nvPr>
            <p:ph type="body" sz="quarter" idx="13"/>
          </p:nvPr>
        </p:nvSpPr>
        <p:spPr/>
        <p:txBody>
          <a:bodyPr/>
          <a:lstStyle/>
          <a:p>
            <a:r>
              <a:rPr lang="en-US" dirty="0" smtClean="0"/>
              <a:t>ERD</a:t>
            </a:r>
            <a:endParaRPr lang="en-US" dirty="0"/>
          </a:p>
        </p:txBody>
      </p:sp>
      <p:pic>
        <p:nvPicPr>
          <p:cNvPr id="8" name="Content Placeholder 7"/>
          <p:cNvPicPr>
            <a:picLocks noGrp="1" noChangeAspect="1"/>
          </p:cNvPicPr>
          <p:nvPr>
            <p:ph idx="1"/>
          </p:nvPr>
        </p:nvPicPr>
        <p:blipFill rotWithShape="1">
          <a:blip r:embed="rId3"/>
          <a:srcRect b="31109"/>
          <a:stretch/>
        </p:blipFill>
        <p:spPr>
          <a:xfrm>
            <a:off x="190011" y="235670"/>
            <a:ext cx="8580939" cy="2865749"/>
          </a:xfrm>
          <a:prstGeom prst="rect">
            <a:avLst/>
          </a:prstGeom>
        </p:spPr>
      </p:pic>
    </p:spTree>
    <p:extLst>
      <p:ext uri="{BB962C8B-B14F-4D97-AF65-F5344CB8AC3E}">
        <p14:creationId xmlns:p14="http://schemas.microsoft.com/office/powerpoint/2010/main" val="40436702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3" name="Content Placeholder 2"/>
          <p:cNvSpPr>
            <a:spLocks noGrp="1"/>
          </p:cNvSpPr>
          <p:nvPr>
            <p:ph idx="1"/>
          </p:nvPr>
        </p:nvSpPr>
        <p:spPr/>
        <p:txBody>
          <a:bodyPr/>
          <a:lstStyle/>
          <a:p>
            <a:r>
              <a:rPr lang="en-US" dirty="0" smtClean="0"/>
              <a:t>But not application in following scenarios</a:t>
            </a:r>
          </a:p>
          <a:p>
            <a:r>
              <a:rPr lang="en-US" dirty="0" smtClean="0"/>
              <a:t>Indian asset worth Rs.10 crore or less</a:t>
            </a:r>
          </a:p>
          <a:p>
            <a:r>
              <a:rPr lang="en-US" dirty="0" smtClean="0"/>
              <a:t>Foreign owner has no more than 5% voting power in Indian company</a:t>
            </a:r>
          </a:p>
          <a:p>
            <a:r>
              <a:rPr lang="en-US" dirty="0" smtClean="0"/>
              <a:t>Merger-demergers</a:t>
            </a:r>
          </a:p>
          <a:p>
            <a:r>
              <a:rPr lang="en-US" dirty="0" smtClean="0"/>
              <a:t>But Indian entity must report foreign ownerships</a:t>
            </a:r>
            <a:endParaRPr lang="en-US" dirty="0"/>
          </a:p>
        </p:txBody>
      </p:sp>
      <p:sp>
        <p:nvSpPr>
          <p:cNvPr id="4" name="Title 3"/>
          <p:cNvSpPr>
            <a:spLocks noGrp="1"/>
          </p:cNvSpPr>
          <p:nvPr>
            <p:ph type="title"/>
          </p:nvPr>
        </p:nvSpPr>
        <p:spPr/>
        <p:txBody>
          <a:bodyPr/>
          <a:lstStyle/>
          <a:p>
            <a:r>
              <a:rPr lang="en-US" dirty="0" smtClean="0"/>
              <a:t>Only if 50% value derived</a:t>
            </a:r>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631978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30936" y="371800"/>
            <a:ext cx="4325112"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PLC, London</a:t>
            </a:r>
            <a:endParaRPr lang="en-US" sz="3200" dirty="0">
              <a:latin typeface="Arial Black" panose="020B0A04020102020204" pitchFamily="34" charset="0"/>
            </a:endParaRPr>
          </a:p>
        </p:txBody>
      </p:sp>
      <p:sp>
        <p:nvSpPr>
          <p:cNvPr id="6" name="TextBox 5"/>
          <p:cNvSpPr txBox="1"/>
          <p:nvPr/>
        </p:nvSpPr>
        <p:spPr>
          <a:xfrm>
            <a:off x="630936" y="2219995"/>
            <a:ext cx="3803904"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Netherland</a:t>
            </a:r>
            <a:endParaRPr lang="en-US" sz="3200" dirty="0">
              <a:latin typeface="Arial Black" panose="020B0A04020102020204" pitchFamily="34" charset="0"/>
            </a:endParaRPr>
          </a:p>
        </p:txBody>
      </p:sp>
      <p:cxnSp>
        <p:nvCxnSpPr>
          <p:cNvPr id="14" name="Straight Arrow Connector 13"/>
          <p:cNvCxnSpPr>
            <a:stCxn id="6" idx="2"/>
            <a:endCxn id="24" idx="0"/>
          </p:cNvCxnSpPr>
          <p:nvPr/>
        </p:nvCxnSpPr>
        <p:spPr>
          <a:xfrm>
            <a:off x="2532888" y="3297213"/>
            <a:ext cx="1524" cy="1829908"/>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2532888" y="1449018"/>
            <a:ext cx="260604" cy="770977"/>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533400" y="5127121"/>
            <a:ext cx="4002024" cy="1077218"/>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Vodafone </a:t>
            </a:r>
            <a:r>
              <a:rPr lang="en-US" sz="3200" dirty="0">
                <a:latin typeface="Arial Black" panose="020B0A04020102020204" pitchFamily="34" charset="0"/>
              </a:rPr>
              <a:t>India Services (VISPL) </a:t>
            </a:r>
          </a:p>
        </p:txBody>
      </p:sp>
      <p:sp>
        <p:nvSpPr>
          <p:cNvPr id="22" name="TextBox 21"/>
          <p:cNvSpPr txBox="1"/>
          <p:nvPr/>
        </p:nvSpPr>
        <p:spPr>
          <a:xfrm>
            <a:off x="7301484" y="1278742"/>
            <a:ext cx="3803904" cy="2062103"/>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a:t>
            </a:r>
            <a:r>
              <a:rPr lang="en-US" sz="3200" dirty="0">
                <a:latin typeface="Arial Black" panose="020B0A04020102020204" pitchFamily="34" charset="0"/>
              </a:rPr>
              <a:t>Teleservices India Holding Mauritius.</a:t>
            </a:r>
          </a:p>
        </p:txBody>
      </p:sp>
      <p:sp>
        <p:nvSpPr>
          <p:cNvPr id="21" name="TextBox 20"/>
          <p:cNvSpPr txBox="1"/>
          <p:nvPr/>
        </p:nvSpPr>
        <p:spPr>
          <a:xfrm>
            <a:off x="7301484" y="6135324"/>
            <a:ext cx="3483864"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latin typeface="Franklin Gothic Demi Cond" panose="020B0706030402020204" pitchFamily="34" charset="0"/>
              </a:rPr>
              <a:t>2009-10</a:t>
            </a:r>
            <a:endParaRPr lang="en-US" sz="4000" dirty="0">
              <a:latin typeface="Franklin Gothic Demi Cond" panose="020B0706030402020204" pitchFamily="34" charset="0"/>
            </a:endParaRPr>
          </a:p>
        </p:txBody>
      </p:sp>
      <p:sp>
        <p:nvSpPr>
          <p:cNvPr id="26" name="Left Arrow 25"/>
          <p:cNvSpPr/>
          <p:nvPr/>
        </p:nvSpPr>
        <p:spPr>
          <a:xfrm>
            <a:off x="2793492" y="3316900"/>
            <a:ext cx="3883979" cy="130964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dirty="0" smtClean="0">
                <a:solidFill>
                  <a:schemeClr val="bg1"/>
                </a:solidFill>
                <a:latin typeface="Arial Black" panose="020B0A04020102020204" pitchFamily="34" charset="0"/>
              </a:rPr>
              <a:t>1300 Crore</a:t>
            </a:r>
            <a:endParaRPr lang="en-US" sz="4400" dirty="0">
              <a:solidFill>
                <a:schemeClr val="bg1"/>
              </a:solidFill>
              <a:latin typeface="Arial Black" panose="020B0A04020102020204"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5749" y="4311879"/>
            <a:ext cx="1992630" cy="1823445"/>
          </a:xfrm>
          <a:prstGeom prst="rect">
            <a:avLst/>
          </a:prstGeom>
        </p:spPr>
      </p:pic>
      <p:sp>
        <p:nvSpPr>
          <p:cNvPr id="28" name="Down Arrow 27"/>
          <p:cNvSpPr/>
          <p:nvPr/>
        </p:nvSpPr>
        <p:spPr>
          <a:xfrm>
            <a:off x="7205204" y="3430398"/>
            <a:ext cx="3598287" cy="15078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250</a:t>
            </a:r>
            <a:r>
              <a:rPr lang="en-US" sz="2400" strike="sngStrike" dirty="0" smtClean="0">
                <a:latin typeface="Arial Black" panose="020B0A04020102020204" pitchFamily="34" charset="0"/>
              </a:rPr>
              <a:t> </a:t>
            </a:r>
            <a:r>
              <a:rPr lang="en-US" sz="2400" dirty="0" smtClean="0">
                <a:latin typeface="Arial Black" panose="020B0A04020102020204" pitchFamily="34" charset="0"/>
              </a:rPr>
              <a:t>Crore</a:t>
            </a:r>
            <a:endParaRPr lang="en-US" sz="2400" dirty="0">
              <a:latin typeface="Arial Black" panose="020B0A04020102020204" pitchFamily="34" charset="0"/>
            </a:endParaRPr>
          </a:p>
        </p:txBody>
      </p:sp>
    </p:spTree>
    <p:extLst>
      <p:ext uri="{BB962C8B-B14F-4D97-AF65-F5344CB8AC3E}">
        <p14:creationId xmlns:p14="http://schemas.microsoft.com/office/powerpoint/2010/main" val="397113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30936" y="371800"/>
            <a:ext cx="4325112"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PLC, London</a:t>
            </a:r>
            <a:endParaRPr lang="en-US" sz="3200" dirty="0">
              <a:latin typeface="Arial Black" panose="020B0A04020102020204" pitchFamily="34" charset="0"/>
            </a:endParaRPr>
          </a:p>
        </p:txBody>
      </p:sp>
      <p:sp>
        <p:nvSpPr>
          <p:cNvPr id="6" name="TextBox 5"/>
          <p:cNvSpPr txBox="1"/>
          <p:nvPr/>
        </p:nvSpPr>
        <p:spPr>
          <a:xfrm>
            <a:off x="630936" y="2219995"/>
            <a:ext cx="3803904" cy="1077218"/>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Netherland</a:t>
            </a:r>
            <a:endParaRPr lang="en-US" sz="3200" dirty="0">
              <a:latin typeface="Arial Black" panose="020B0A04020102020204" pitchFamily="34" charset="0"/>
            </a:endParaRPr>
          </a:p>
        </p:txBody>
      </p:sp>
      <p:cxnSp>
        <p:nvCxnSpPr>
          <p:cNvPr id="14" name="Straight Arrow Connector 13"/>
          <p:cNvCxnSpPr>
            <a:stCxn id="6" idx="2"/>
            <a:endCxn id="24" idx="0"/>
          </p:cNvCxnSpPr>
          <p:nvPr/>
        </p:nvCxnSpPr>
        <p:spPr>
          <a:xfrm>
            <a:off x="2532888" y="3297213"/>
            <a:ext cx="1524" cy="1829908"/>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2532888" y="1449018"/>
            <a:ext cx="260604" cy="770977"/>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533400" y="5127121"/>
            <a:ext cx="4002024" cy="1077218"/>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latin typeface="Arial Black" panose="020B0A04020102020204" pitchFamily="34" charset="0"/>
              </a:rPr>
              <a:t>Vodafone </a:t>
            </a:r>
            <a:r>
              <a:rPr lang="en-US" sz="3200" dirty="0">
                <a:latin typeface="Arial Black" panose="020B0A04020102020204" pitchFamily="34" charset="0"/>
              </a:rPr>
              <a:t>India Services (VISPL) </a:t>
            </a:r>
          </a:p>
        </p:txBody>
      </p:sp>
      <p:sp>
        <p:nvSpPr>
          <p:cNvPr id="22" name="TextBox 21"/>
          <p:cNvSpPr txBox="1"/>
          <p:nvPr/>
        </p:nvSpPr>
        <p:spPr>
          <a:xfrm>
            <a:off x="7301484" y="233528"/>
            <a:ext cx="3803904" cy="2062103"/>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Vodafone </a:t>
            </a:r>
            <a:r>
              <a:rPr lang="en-US" sz="3200" dirty="0">
                <a:latin typeface="Arial Black" panose="020B0A04020102020204" pitchFamily="34" charset="0"/>
              </a:rPr>
              <a:t>Teleservices India Holding Mauritius.</a:t>
            </a:r>
          </a:p>
        </p:txBody>
      </p:sp>
      <p:sp>
        <p:nvSpPr>
          <p:cNvPr id="21" name="TextBox 20"/>
          <p:cNvSpPr txBox="1"/>
          <p:nvPr/>
        </p:nvSpPr>
        <p:spPr>
          <a:xfrm>
            <a:off x="7355894" y="6135324"/>
            <a:ext cx="3483864"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t>FY 2013</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8379" y="3430398"/>
            <a:ext cx="1157009" cy="1108801"/>
          </a:xfrm>
          <a:prstGeom prst="rect">
            <a:avLst/>
          </a:prstGeom>
        </p:spPr>
      </p:pic>
      <p:sp>
        <p:nvSpPr>
          <p:cNvPr id="26" name="Left Arrow 25"/>
          <p:cNvSpPr/>
          <p:nvPr/>
        </p:nvSpPr>
        <p:spPr>
          <a:xfrm>
            <a:off x="2945952" y="2779044"/>
            <a:ext cx="3883979" cy="2578291"/>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dirty="0">
                <a:solidFill>
                  <a:schemeClr val="bg1"/>
                </a:solidFill>
                <a:latin typeface="Arial Black" panose="020B0A04020102020204" pitchFamily="34" charset="0"/>
              </a:rPr>
              <a:t>8</a:t>
            </a:r>
            <a:r>
              <a:rPr lang="en-US" sz="4400" dirty="0" smtClean="0">
                <a:solidFill>
                  <a:schemeClr val="bg1"/>
                </a:solidFill>
                <a:latin typeface="Arial Black" panose="020B0A04020102020204" pitchFamily="34" charset="0"/>
              </a:rPr>
              <a:t>500 Crore</a:t>
            </a:r>
            <a:endParaRPr lang="en-US" sz="4400" dirty="0">
              <a:solidFill>
                <a:schemeClr val="bg1"/>
              </a:solidFill>
              <a:latin typeface="Arial Black" panose="020B0A04020102020204" pitchFamily="34" charset="0"/>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5749" y="4311879"/>
            <a:ext cx="1992630" cy="1823445"/>
          </a:xfrm>
          <a:prstGeom prst="rect">
            <a:avLst/>
          </a:prstGeom>
        </p:spPr>
      </p:pic>
      <p:sp>
        <p:nvSpPr>
          <p:cNvPr id="28" name="Down Arrow Callout 27"/>
          <p:cNvSpPr/>
          <p:nvPr/>
        </p:nvSpPr>
        <p:spPr>
          <a:xfrm>
            <a:off x="7241471" y="2350786"/>
            <a:ext cx="3598287" cy="215922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latin typeface="Arial Black" panose="020B0A04020102020204" pitchFamily="34" charset="0"/>
              </a:rPr>
              <a:t>3,200 Cr.</a:t>
            </a:r>
          </a:p>
        </p:txBody>
      </p:sp>
    </p:spTree>
    <p:extLst>
      <p:ext uri="{BB962C8B-B14F-4D97-AF65-F5344CB8AC3E}">
        <p14:creationId xmlns:p14="http://schemas.microsoft.com/office/powerpoint/2010/main" val="48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0-#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3" name="Content Placeholder 2"/>
          <p:cNvSpPr>
            <a:spLocks noGrp="1"/>
          </p:cNvSpPr>
          <p:nvPr>
            <p:ph idx="1"/>
          </p:nvPr>
        </p:nvSpPr>
        <p:spPr/>
        <p:txBody>
          <a:bodyPr/>
          <a:lstStyle/>
          <a:p>
            <a:r>
              <a:rPr lang="en-US" dirty="0" smtClean="0"/>
              <a:t>Domestic Transfer pricing monitoring</a:t>
            </a:r>
          </a:p>
          <a:p>
            <a:r>
              <a:rPr lang="en-US" dirty="0" smtClean="0"/>
              <a:t>Earlier: 5 crores</a:t>
            </a:r>
          </a:p>
          <a:p>
            <a:r>
              <a:rPr lang="en-US" dirty="0" smtClean="0"/>
              <a:t>Now: 20 crores</a:t>
            </a:r>
          </a:p>
          <a:p>
            <a:r>
              <a:rPr lang="en-US" dirty="0" smtClean="0"/>
              <a:t>Mid-size</a:t>
            </a:r>
            <a:r>
              <a:rPr lang="en-US" dirty="0" smtClean="0"/>
              <a:t> </a:t>
            </a:r>
            <a:r>
              <a:rPr lang="en-US" dirty="0" smtClean="0"/>
              <a:t>companies </a:t>
            </a:r>
            <a:r>
              <a:rPr lang="en-US" dirty="0" smtClean="0"/>
              <a:t>are </a:t>
            </a:r>
            <a:r>
              <a:rPr lang="en-US" dirty="0" smtClean="0"/>
              <a:t>not harassed in “Tax terrorism”.</a:t>
            </a:r>
          </a:p>
          <a:p>
            <a:r>
              <a:rPr lang="en-US" dirty="0" smtClean="0">
                <a:solidFill>
                  <a:srgbClr val="FFC000"/>
                </a:solidFill>
              </a:rPr>
              <a:t>Related Budget-2014 reform: </a:t>
            </a:r>
            <a:r>
              <a:rPr lang="en-US" dirty="0" smtClean="0"/>
              <a:t>arms length pricing, advance pricing reform </a:t>
            </a:r>
            <a:r>
              <a:rPr lang="en-US" dirty="0" smtClean="0">
                <a:hlinkClick r:id="rId3"/>
              </a:rPr>
              <a:t>click me</a:t>
            </a:r>
            <a:endParaRPr lang="en-US" dirty="0" smtClean="0"/>
          </a:p>
          <a:p>
            <a:endParaRPr lang="en-US" dirty="0"/>
          </a:p>
        </p:txBody>
      </p:sp>
      <p:sp>
        <p:nvSpPr>
          <p:cNvPr id="4" name="Title 3"/>
          <p:cNvSpPr>
            <a:spLocks noGrp="1"/>
          </p:cNvSpPr>
          <p:nvPr>
            <p:ph type="title"/>
          </p:nvPr>
        </p:nvSpPr>
        <p:spPr/>
        <p:txBody>
          <a:bodyPr/>
          <a:lstStyle/>
          <a:p>
            <a:r>
              <a:rPr lang="en-US" dirty="0" smtClean="0"/>
              <a:t>Transfer</a:t>
            </a:r>
            <a:br>
              <a:rPr lang="en-US" dirty="0" smtClean="0"/>
            </a:br>
            <a:r>
              <a:rPr lang="en-US" dirty="0" smtClean="0"/>
              <a:t>Pricing</a:t>
            </a:r>
            <a:endParaRPr lang="en-US" dirty="0"/>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66147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742950" indent="-742950">
              <a:buFont typeface="+mj-lt"/>
              <a:buAutoNum type="arabicPeriod"/>
            </a:pPr>
            <a:r>
              <a:rPr lang="en-US" dirty="0" smtClean="0"/>
              <a:t>Will setup commercial courts</a:t>
            </a:r>
          </a:p>
          <a:p>
            <a:pPr marL="742950" indent="-742950">
              <a:buFont typeface="+mj-lt"/>
              <a:buAutoNum type="arabicPeriod"/>
            </a:pPr>
            <a:r>
              <a:rPr lang="en-US" dirty="0" smtClean="0"/>
              <a:t>For high value commercial disputes</a:t>
            </a:r>
          </a:p>
          <a:p>
            <a:pPr marL="742950" indent="-742950">
              <a:buFont typeface="+mj-lt"/>
              <a:buAutoNum type="arabicPeriod"/>
            </a:pPr>
            <a:r>
              <a:rPr lang="en-US" dirty="0" smtClean="0"/>
              <a:t>Law commission (AP Shah) report</a:t>
            </a:r>
          </a:p>
          <a:p>
            <a:pPr marL="742950" indent="-742950">
              <a:buFont typeface="+mj-lt"/>
              <a:buAutoNum type="arabicPeriod"/>
            </a:pPr>
            <a:r>
              <a:rPr lang="en-US" dirty="0" smtClean="0"/>
              <a:t>Need to amend Civil procedure code</a:t>
            </a:r>
          </a:p>
          <a:p>
            <a:pPr marL="742950" indent="-742950">
              <a:buFont typeface="+mj-lt"/>
              <a:buAutoNum type="arabicPeriod"/>
            </a:pPr>
            <a:endParaRPr lang="en-US" dirty="0"/>
          </a:p>
        </p:txBody>
      </p:sp>
      <p:sp>
        <p:nvSpPr>
          <p:cNvPr id="4" name="Title 3"/>
          <p:cNvSpPr>
            <a:spLocks noGrp="1"/>
          </p:cNvSpPr>
          <p:nvPr>
            <p:ph type="title"/>
          </p:nvPr>
        </p:nvSpPr>
        <p:spPr/>
        <p:txBody>
          <a:bodyPr/>
          <a:lstStyle/>
          <a:p>
            <a:r>
              <a:rPr lang="en-US" dirty="0"/>
              <a:t>Ease of Doing</a:t>
            </a:r>
            <a:br>
              <a:rPr lang="en-US" dirty="0"/>
            </a:br>
            <a:r>
              <a:rPr lang="en-US" dirty="0" smtClean="0"/>
              <a:t>Business</a:t>
            </a:r>
            <a:endParaRPr lang="en-US" dirty="0"/>
          </a:p>
        </p:txBody>
      </p:sp>
      <p:sp>
        <p:nvSpPr>
          <p:cNvPr id="5" name="Text Placeholder 4"/>
          <p:cNvSpPr>
            <a:spLocks noGrp="1"/>
          </p:cNvSpPr>
          <p:nvPr>
            <p:ph type="body" sz="quarter" idx="13"/>
          </p:nvPr>
        </p:nvSpPr>
        <p:spPr/>
        <p:txBody>
          <a:bodyPr/>
          <a:lstStyle/>
          <a:p>
            <a:r>
              <a:rPr lang="en-US" dirty="0" smtClean="0"/>
              <a:t>Budget 2015</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Tree>
    <p:extLst>
      <p:ext uri="{BB962C8B-B14F-4D97-AF65-F5344CB8AC3E}">
        <p14:creationId xmlns:p14="http://schemas.microsoft.com/office/powerpoint/2010/main" val="21280513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742950" indent="-742950">
              <a:buFont typeface="+mj-lt"/>
              <a:buAutoNum type="arabicPeriod"/>
            </a:pPr>
            <a:r>
              <a:rPr lang="en-US" dirty="0"/>
              <a:t>ITAT individual member Rs.15 lakh matter (5 lakh before)</a:t>
            </a:r>
          </a:p>
          <a:p>
            <a:pPr marL="742950" indent="-742950">
              <a:buFont typeface="+mj-lt"/>
              <a:buAutoNum type="arabicPeriod"/>
            </a:pPr>
            <a:r>
              <a:rPr lang="en-US" dirty="0"/>
              <a:t>Bankruptcy code: global </a:t>
            </a:r>
            <a:r>
              <a:rPr lang="en-US" dirty="0" smtClean="0"/>
              <a:t>standards</a:t>
            </a:r>
          </a:p>
          <a:p>
            <a:pPr marL="742950" indent="-742950">
              <a:buFont typeface="+mj-lt"/>
              <a:buAutoNum type="arabicPeriod"/>
            </a:pPr>
            <a:r>
              <a:rPr lang="en-US" dirty="0" smtClean="0"/>
              <a:t>Tax </a:t>
            </a:r>
            <a:r>
              <a:rPr lang="en-US" dirty="0" smtClean="0"/>
              <a:t>on Royalty 25% =&gt; 10%</a:t>
            </a:r>
          </a:p>
          <a:p>
            <a:pPr marL="742950" indent="-742950">
              <a:buFont typeface="+mj-lt"/>
              <a:buAutoNum type="arabicPeriod"/>
            </a:pPr>
            <a:r>
              <a:rPr lang="en-US" dirty="0" smtClean="0"/>
              <a:t>Corporate tax 30%=&gt; 25%, to be at par with Asian economies.</a:t>
            </a:r>
            <a:endParaRPr lang="en-US" dirty="0"/>
          </a:p>
        </p:txBody>
      </p:sp>
      <p:sp>
        <p:nvSpPr>
          <p:cNvPr id="4" name="Title 3"/>
          <p:cNvSpPr>
            <a:spLocks noGrp="1"/>
          </p:cNvSpPr>
          <p:nvPr>
            <p:ph type="title"/>
          </p:nvPr>
        </p:nvSpPr>
        <p:spPr/>
        <p:txBody>
          <a:bodyPr/>
          <a:lstStyle/>
          <a:p>
            <a:r>
              <a:rPr lang="en-US" dirty="0"/>
              <a:t>Ease of Doing</a:t>
            </a:r>
            <a:br>
              <a:rPr lang="en-US" dirty="0"/>
            </a:br>
            <a:r>
              <a:rPr lang="en-US" dirty="0" smtClean="0"/>
              <a:t>Business</a:t>
            </a:r>
            <a:endParaRPr lang="en-US" dirty="0"/>
          </a:p>
        </p:txBody>
      </p:sp>
      <p:sp>
        <p:nvSpPr>
          <p:cNvPr id="5" name="Text Placeholder 4"/>
          <p:cNvSpPr>
            <a:spLocks noGrp="1"/>
          </p:cNvSpPr>
          <p:nvPr>
            <p:ph type="body" sz="quarter" idx="13"/>
          </p:nvPr>
        </p:nvSpPr>
        <p:spPr/>
        <p:txBody>
          <a:bodyPr/>
          <a:lstStyle/>
          <a:p>
            <a:r>
              <a:rPr lang="en-US" dirty="0" smtClean="0"/>
              <a:t>Budget 2015</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Tree>
    <p:extLst>
      <p:ext uri="{BB962C8B-B14F-4D97-AF65-F5344CB8AC3E}">
        <p14:creationId xmlns:p14="http://schemas.microsoft.com/office/powerpoint/2010/main" val="3754076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FDI-FPI no…just composite cap</a:t>
            </a:r>
          </a:p>
          <a:p>
            <a:r>
              <a:rPr lang="en-US" dirty="0" smtClean="0"/>
              <a:t>Foreign investment permission-need to relax…will set Committee </a:t>
            </a:r>
          </a:p>
          <a:p>
            <a:r>
              <a:rPr lang="en-US" dirty="0" smtClean="0"/>
              <a:t>FEMA reform for currency conversion</a:t>
            </a:r>
          </a:p>
          <a:p>
            <a:endParaRPr lang="en-US" dirty="0" smtClean="0"/>
          </a:p>
          <a:p>
            <a:endParaRPr lang="en-US" dirty="0"/>
          </a:p>
        </p:txBody>
      </p:sp>
      <p:sp>
        <p:nvSpPr>
          <p:cNvPr id="4" name="Title 3"/>
          <p:cNvSpPr>
            <a:spLocks noGrp="1"/>
          </p:cNvSpPr>
          <p:nvPr>
            <p:ph type="title"/>
          </p:nvPr>
        </p:nvSpPr>
        <p:spPr/>
        <p:txBody>
          <a:bodyPr/>
          <a:lstStyle/>
          <a:p>
            <a:r>
              <a:rPr lang="en-US" dirty="0"/>
              <a:t>Ease of Doing</a:t>
            </a:r>
            <a:br>
              <a:rPr lang="en-US" dirty="0"/>
            </a:br>
            <a:r>
              <a:rPr lang="en-US" dirty="0" smtClean="0"/>
              <a:t>Business</a:t>
            </a:r>
            <a:endParaRPr lang="en-US" dirty="0"/>
          </a:p>
        </p:txBody>
      </p:sp>
      <p:sp>
        <p:nvSpPr>
          <p:cNvPr id="5" name="Text Placeholder 4"/>
          <p:cNvSpPr>
            <a:spLocks noGrp="1"/>
          </p:cNvSpPr>
          <p:nvPr>
            <p:ph type="body" sz="quarter" idx="13"/>
          </p:nvPr>
        </p:nvSpPr>
        <p:spPr/>
        <p:txBody>
          <a:bodyPr/>
          <a:lstStyle/>
          <a:p>
            <a:r>
              <a:rPr lang="en-US" dirty="0" smtClean="0"/>
              <a:t>Budget 2015</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Tree>
    <p:extLst>
      <p:ext uri="{BB962C8B-B14F-4D97-AF65-F5344CB8AC3E}">
        <p14:creationId xmlns:p14="http://schemas.microsoft.com/office/powerpoint/2010/main" val="19755160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Black money </a:t>
            </a:r>
            <a:r>
              <a:rPr lang="en-US" dirty="0" smtClean="0"/>
              <a:t>in </a:t>
            </a:r>
            <a:r>
              <a:rPr lang="en-US" dirty="0"/>
              <a:t>Foreign </a:t>
            </a:r>
            <a:r>
              <a:rPr lang="en-US" dirty="0" smtClean="0"/>
              <a:t>/ </a:t>
            </a:r>
            <a:r>
              <a:rPr lang="en-US" dirty="0" err="1" smtClean="0"/>
              <a:t>Desi</a:t>
            </a:r>
            <a:r>
              <a:rPr lang="en-US" dirty="0" smtClean="0"/>
              <a:t> assets</a:t>
            </a:r>
            <a:endParaRPr lang="en-US" dirty="0"/>
          </a:p>
          <a:p>
            <a:r>
              <a:rPr lang="en-US" dirty="0" smtClean="0"/>
              <a:t>Tax </a:t>
            </a:r>
            <a:r>
              <a:rPr lang="en-US" dirty="0"/>
              <a:t>Avoidance: GAAR + </a:t>
            </a:r>
            <a:r>
              <a:rPr lang="en-US" dirty="0" smtClean="0"/>
              <a:t>others</a:t>
            </a:r>
          </a:p>
          <a:p>
            <a:r>
              <a:rPr lang="en-US" dirty="0" smtClean="0"/>
              <a:t>NEXT: Why DTC dropped?</a:t>
            </a:r>
            <a:endParaRPr lang="en-US" dirty="0"/>
          </a:p>
        </p:txBody>
      </p:sp>
    </p:spTree>
    <p:extLst>
      <p:ext uri="{BB962C8B-B14F-4D97-AF65-F5344CB8AC3E}">
        <p14:creationId xmlns:p14="http://schemas.microsoft.com/office/powerpoint/2010/main" val="30055736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DTC bill 2010</a:t>
            </a:r>
          </a:p>
          <a:p>
            <a:r>
              <a:rPr lang="en-US" dirty="0" smtClean="0"/>
              <a:t>Standing committee on finance</a:t>
            </a:r>
          </a:p>
          <a:p>
            <a:r>
              <a:rPr lang="en-US" dirty="0" smtClean="0"/>
              <a:t>Their suggestion =&gt; update DTC Bill 2013</a:t>
            </a:r>
          </a:p>
          <a:p>
            <a:r>
              <a:rPr lang="en-US" dirty="0" smtClean="0"/>
              <a:t>indirect transfers should be taxed in India</a:t>
            </a:r>
          </a:p>
          <a:p>
            <a:r>
              <a:rPr lang="en-US" dirty="0" smtClean="0"/>
              <a:t>if company’s 50% assets in India</a:t>
            </a:r>
          </a:p>
          <a:p>
            <a:r>
              <a:rPr lang="en-US" dirty="0" smtClean="0"/>
              <a:t>CGP investment =&gt; Hutch-Essar (67%)</a:t>
            </a:r>
          </a:p>
          <a:p>
            <a:r>
              <a:rPr lang="en-US" dirty="0" smtClean="0"/>
              <a:t>Budget 2015 incorporated….so no more need</a:t>
            </a:r>
            <a:endParaRPr lang="en-US" dirty="0"/>
          </a:p>
        </p:txBody>
      </p:sp>
      <p:sp>
        <p:nvSpPr>
          <p:cNvPr id="3" name="Title 2"/>
          <p:cNvSpPr>
            <a:spLocks noGrp="1"/>
          </p:cNvSpPr>
          <p:nvPr>
            <p:ph type="title"/>
          </p:nvPr>
        </p:nvSpPr>
        <p:spPr/>
        <p:txBody>
          <a:bodyPr>
            <a:normAutofit fontScale="90000"/>
          </a:bodyPr>
          <a:lstStyle/>
          <a:p>
            <a:r>
              <a:rPr lang="en-US" smtClean="0"/>
              <a:t>DTC 2013 revised guideline (‘14)</a:t>
            </a:r>
            <a:endParaRPr lang="en-US" dirty="0"/>
          </a:p>
        </p:txBody>
      </p:sp>
    </p:spTree>
    <p:extLst>
      <p:ext uri="{BB962C8B-B14F-4D97-AF65-F5344CB8AC3E}">
        <p14:creationId xmlns:p14="http://schemas.microsoft.com/office/powerpoint/2010/main" val="41090939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80641033"/>
              </p:ext>
            </p:extLst>
          </p:nvPr>
        </p:nvGraphicFramePr>
        <p:xfrm>
          <a:off x="838200" y="824706"/>
          <a:ext cx="10515600" cy="4894580"/>
        </p:xfrm>
        <a:graphic>
          <a:graphicData uri="http://schemas.openxmlformats.org/drawingml/2006/table">
            <a:tbl>
              <a:tblPr firstRow="1" firstCol="1" bandRow="1">
                <a:tableStyleId>{7DF18680-E054-41AD-8BC1-D1AEF772440D}</a:tableStyleId>
              </a:tblPr>
              <a:tblGrid>
                <a:gridCol w="3505200"/>
                <a:gridCol w="3505200"/>
                <a:gridCol w="3505200"/>
              </a:tblGrid>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taxable income</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a:latin typeface="Franklin Gothic Medium Cond" panose="020B0606030402020204" pitchFamily="34" charset="0"/>
                        </a:rPr>
                        <a:t>right now</a:t>
                      </a:r>
                      <a:endParaRPr lang="en-US" sz="400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a:latin typeface="Franklin Gothic Medium Cond" panose="020B0606030402020204" pitchFamily="34" charset="0"/>
                        </a:rPr>
                        <a:t>DTC proposed</a:t>
                      </a:r>
                      <a:endParaRPr lang="en-US" sz="4000">
                        <a:solidFill>
                          <a:schemeClr val="tx1"/>
                        </a:solidFill>
                        <a:latin typeface="Franklin Gothic Medium Cond" panose="020B0606030402020204" pitchFamily="34" charset="0"/>
                      </a:endParaRPr>
                    </a:p>
                  </a:txBody>
                  <a:tcPr marL="68580" marR="68580" marT="0" marB="0"/>
                </a:tc>
              </a:tr>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2-5 lakh</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a:latin typeface="Franklin Gothic Medium Cond" panose="020B0606030402020204" pitchFamily="34" charset="0"/>
                        </a:rPr>
                        <a:t>10</a:t>
                      </a:r>
                      <a:endParaRPr lang="en-US" sz="400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10</a:t>
                      </a:r>
                      <a:endParaRPr lang="en-US" sz="4000" dirty="0">
                        <a:solidFill>
                          <a:schemeClr val="tx1"/>
                        </a:solidFill>
                        <a:latin typeface="Franklin Gothic Medium Cond" panose="020B0606030402020204" pitchFamily="34" charset="0"/>
                      </a:endParaRPr>
                    </a:p>
                  </a:txBody>
                  <a:tcPr marL="68580" marR="68580" marT="0" marB="0"/>
                </a:tc>
              </a:tr>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&gt;5 lakh</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20</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a:latin typeface="Franklin Gothic Medium Cond" panose="020B0606030402020204" pitchFamily="34" charset="0"/>
                        </a:rPr>
                        <a:t>20</a:t>
                      </a:r>
                      <a:endParaRPr lang="en-US" sz="4000">
                        <a:solidFill>
                          <a:schemeClr val="tx1"/>
                        </a:solidFill>
                        <a:latin typeface="Franklin Gothic Medium Cond" panose="020B0606030402020204" pitchFamily="34" charset="0"/>
                      </a:endParaRPr>
                    </a:p>
                  </a:txBody>
                  <a:tcPr marL="68580" marR="68580" marT="0" marB="0"/>
                </a:tc>
              </a:tr>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&gt;10 lakh</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30</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30</a:t>
                      </a:r>
                      <a:endParaRPr lang="en-US" sz="4000" dirty="0">
                        <a:solidFill>
                          <a:schemeClr val="tx1"/>
                        </a:solidFill>
                        <a:latin typeface="Franklin Gothic Medium Cond" panose="020B0606030402020204" pitchFamily="34" charset="0"/>
                      </a:endParaRPr>
                    </a:p>
                  </a:txBody>
                  <a:tcPr marL="68580" marR="68580" marT="0" marB="0"/>
                </a:tc>
              </a:tr>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&gt;10 crore</a:t>
                      </a:r>
                      <a:endParaRPr lang="en-US" sz="4000" dirty="0">
                        <a:solidFill>
                          <a:schemeClr val="tx1"/>
                        </a:solidFill>
                        <a:latin typeface="Franklin Gothic Medium Cond" panose="020B0606030402020204" pitchFamily="34" charset="0"/>
                      </a:endParaRPr>
                    </a:p>
                  </a:txBody>
                  <a:tcPr marL="68580" marR="68580" marT="0" marB="0">
                    <a:solidFill>
                      <a:srgbClr val="FF0000"/>
                    </a:solidFill>
                  </a:tcPr>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 </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solidFill>
                            <a:schemeClr val="bg1"/>
                          </a:solidFill>
                          <a:latin typeface="Franklin Gothic Medium Cond" panose="020B0606030402020204" pitchFamily="34" charset="0"/>
                        </a:rPr>
                        <a:t>35</a:t>
                      </a:r>
                    </a:p>
                  </a:txBody>
                  <a:tcPr marL="68580" marR="68580" marT="0" marB="0">
                    <a:solidFill>
                      <a:srgbClr val="FF0000"/>
                    </a:solidFill>
                  </a:tcPr>
                </a:tc>
              </a:tr>
              <a:tr h="0">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dividend &gt;1 crore </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additional 10%</a:t>
                      </a:r>
                      <a:endParaRPr lang="en-US" sz="4000" dirty="0">
                        <a:solidFill>
                          <a:schemeClr val="tx1"/>
                        </a:solidFill>
                        <a:latin typeface="Franklin Gothic Medium Cond" panose="020B0606030402020204" pitchFamily="34" charset="0"/>
                      </a:endParaRPr>
                    </a:p>
                  </a:txBody>
                  <a:tcPr marL="68580" marR="68580" marT="0" marB="0"/>
                </a:tc>
              </a:tr>
              <a:tr h="0">
                <a:tc>
                  <a:txBody>
                    <a:bodyPr/>
                    <a:lstStyle/>
                    <a:p>
                      <a:pPr marL="0" marR="0" algn="ctr">
                        <a:lnSpc>
                          <a:spcPct val="107000"/>
                        </a:lnSpc>
                        <a:spcBef>
                          <a:spcPts val="0"/>
                        </a:spcBef>
                        <a:spcAft>
                          <a:spcPts val="0"/>
                        </a:spcAft>
                      </a:pPr>
                      <a:r>
                        <a:rPr lang="en-US" sz="4000" dirty="0" smtClean="0">
                          <a:latin typeface="Franklin Gothic Medium Cond" panose="020B0606030402020204" pitchFamily="34" charset="0"/>
                        </a:rPr>
                        <a:t>Wealth</a:t>
                      </a:r>
                      <a:r>
                        <a:rPr lang="en-US" sz="4000" baseline="0" dirty="0" smtClean="0">
                          <a:latin typeface="Franklin Gothic Medium Cond" panose="020B0606030402020204" pitchFamily="34" charset="0"/>
                        </a:rPr>
                        <a:t> Tax</a:t>
                      </a:r>
                      <a:endParaRPr lang="en-US" sz="4000" dirty="0" smtClean="0">
                        <a:latin typeface="Franklin Gothic Medium Cond" panose="020B0606030402020204" pitchFamily="34" charset="0"/>
                      </a:endParaRPr>
                    </a:p>
                    <a:p>
                      <a:pPr marL="0" marR="0" algn="ctr">
                        <a:lnSpc>
                          <a:spcPct val="107000"/>
                        </a:lnSpc>
                        <a:spcBef>
                          <a:spcPts val="0"/>
                        </a:spcBef>
                        <a:spcAft>
                          <a:spcPts val="0"/>
                        </a:spcAft>
                      </a:pPr>
                      <a:r>
                        <a:rPr lang="en-US" sz="4000" dirty="0" smtClean="0">
                          <a:latin typeface="Franklin Gothic Medium Cond" panose="020B0606030402020204" pitchFamily="34" charset="0"/>
                        </a:rPr>
                        <a:t>&gt;30 </a:t>
                      </a:r>
                      <a:r>
                        <a:rPr lang="en-US" sz="4000" dirty="0">
                          <a:latin typeface="Franklin Gothic Medium Cond" panose="020B0606030402020204" pitchFamily="34" charset="0"/>
                        </a:rPr>
                        <a:t>lakh, </a:t>
                      </a:r>
                      <a:r>
                        <a:rPr lang="en-US" sz="4000" dirty="0" smtClean="0">
                          <a:latin typeface="Franklin Gothic Medium Cond" panose="020B0606030402020204" pitchFamily="34" charset="0"/>
                        </a:rPr>
                        <a:t>1%</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342900" marR="0" lvl="0" indent="-342900" algn="ctr">
                        <a:lnSpc>
                          <a:spcPct val="107000"/>
                        </a:lnSpc>
                        <a:spcBef>
                          <a:spcPts val="0"/>
                        </a:spcBef>
                        <a:spcAft>
                          <a:spcPts val="0"/>
                        </a:spcAft>
                        <a:buFont typeface="Calibri" panose="020F0502020204030204" pitchFamily="34" charset="0"/>
                        <a:buChar char="-"/>
                      </a:pPr>
                      <a:r>
                        <a:rPr lang="en-US" sz="4000" dirty="0">
                          <a:latin typeface="Franklin Gothic Medium Cond" panose="020B0606030402020204" pitchFamily="34" charset="0"/>
                        </a:rPr>
                        <a:t>only physical assets</a:t>
                      </a:r>
                      <a:endParaRPr lang="en-US" sz="4000" dirty="0">
                        <a:solidFill>
                          <a:schemeClr val="tx1"/>
                        </a:solidFill>
                        <a:latin typeface="Franklin Gothic Medium Cond" panose="020B0606030402020204" pitchFamily="34" charset="0"/>
                      </a:endParaRPr>
                    </a:p>
                  </a:txBody>
                  <a:tcPr marL="68580" marR="68580" marT="0" marB="0"/>
                </a:tc>
                <a:tc>
                  <a:txBody>
                    <a:bodyPr/>
                    <a:lstStyle/>
                    <a:p>
                      <a:pPr marL="342900" marR="0" lvl="0" indent="-342900" algn="ctr">
                        <a:lnSpc>
                          <a:spcPct val="107000"/>
                        </a:lnSpc>
                        <a:spcBef>
                          <a:spcPts val="0"/>
                        </a:spcBef>
                        <a:spcAft>
                          <a:spcPts val="0"/>
                        </a:spcAft>
                        <a:buFont typeface="Calibri" panose="020F0502020204030204" pitchFamily="34" charset="0"/>
                        <a:buChar char="-"/>
                      </a:pPr>
                      <a:r>
                        <a:rPr lang="en-US" sz="4000" dirty="0">
                          <a:latin typeface="Franklin Gothic Medium Cond" panose="020B0606030402020204" pitchFamily="34" charset="0"/>
                        </a:rPr>
                        <a:t>physical</a:t>
                      </a:r>
                    </a:p>
                    <a:p>
                      <a:pPr marL="342900" marR="0" lvl="0" indent="-342900" algn="ctr">
                        <a:lnSpc>
                          <a:spcPct val="107000"/>
                        </a:lnSpc>
                        <a:spcBef>
                          <a:spcPts val="0"/>
                        </a:spcBef>
                        <a:spcAft>
                          <a:spcPts val="0"/>
                        </a:spcAft>
                        <a:buFont typeface="Calibri" panose="020F0502020204030204" pitchFamily="34" charset="0"/>
                        <a:buChar char="-"/>
                      </a:pPr>
                      <a:r>
                        <a:rPr lang="en-US" sz="4000" dirty="0">
                          <a:latin typeface="Franklin Gothic Medium Cond" panose="020B0606030402020204" pitchFamily="34" charset="0"/>
                        </a:rPr>
                        <a:t>financial </a:t>
                      </a:r>
                      <a:endParaRPr lang="en-US" sz="4000" dirty="0">
                        <a:solidFill>
                          <a:schemeClr val="tx1"/>
                        </a:solidFill>
                        <a:latin typeface="Franklin Gothic Medium Cond" panose="020B0606030402020204" pitchFamily="34" charset="0"/>
                      </a:endParaRP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DTC other proposals</a:t>
            </a:r>
            <a:endParaRPr lang="en-US" dirty="0"/>
          </a:p>
        </p:txBody>
      </p:sp>
      <p:sp>
        <p:nvSpPr>
          <p:cNvPr id="5" name="TextBox 4"/>
          <p:cNvSpPr txBox="1"/>
          <p:nvPr/>
        </p:nvSpPr>
        <p:spPr>
          <a:xfrm rot="1475739">
            <a:off x="4510782" y="2944882"/>
            <a:ext cx="4490224" cy="2221885"/>
          </a:xfrm>
          <a:prstGeom prst="rightArrow">
            <a:avLst>
              <a:gd name="adj1" fmla="val 53775"/>
              <a:gd name="adj2" fmla="val 29500"/>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a:latin typeface="Arial Black" panose="020B0A04020102020204" pitchFamily="34" charset="0"/>
              </a:rPr>
              <a:t>Shares, bonds, FD, MF, ULIP</a:t>
            </a:r>
          </a:p>
        </p:txBody>
      </p:sp>
    </p:spTree>
    <p:extLst>
      <p:ext uri="{BB962C8B-B14F-4D97-AF65-F5344CB8AC3E}">
        <p14:creationId xmlns:p14="http://schemas.microsoft.com/office/powerpoint/2010/main" val="166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a:xfrm>
            <a:off x="293453" y="0"/>
            <a:ext cx="8498331" cy="6278252"/>
          </a:xfrm>
        </p:spPr>
        <p:txBody>
          <a:bodyPr>
            <a:noAutofit/>
          </a:bodyPr>
          <a:lstStyle/>
          <a:p>
            <a:r>
              <a:rPr lang="en-US" sz="4400" dirty="0" smtClean="0"/>
              <a:t>Growth (ABSOLUTE): crores</a:t>
            </a:r>
          </a:p>
          <a:p>
            <a:r>
              <a:rPr lang="en-US" sz="4400" dirty="0" smtClean="0"/>
              <a:t>Growth Rate (%): compared to previous xyz year</a:t>
            </a:r>
          </a:p>
          <a:p>
            <a:r>
              <a:rPr lang="en-US" sz="4400" dirty="0" smtClean="0"/>
              <a:t>Base year: </a:t>
            </a:r>
            <a:r>
              <a:rPr lang="en-US" sz="4400" strike="sngStrike" dirty="0" smtClean="0"/>
              <a:t>2004</a:t>
            </a:r>
            <a:r>
              <a:rPr lang="en-US" sz="4400" dirty="0" smtClean="0"/>
              <a:t> 2011</a:t>
            </a:r>
          </a:p>
          <a:p>
            <a:r>
              <a:rPr lang="en-US" sz="4400" dirty="0" smtClean="0"/>
              <a:t>2014: </a:t>
            </a:r>
            <a:r>
              <a:rPr lang="en-US" sz="4400" dirty="0" smtClean="0">
                <a:solidFill>
                  <a:srgbClr val="FFC000"/>
                </a:solidFill>
              </a:rPr>
              <a:t>126,53,762</a:t>
            </a:r>
            <a:r>
              <a:rPr lang="en-US" sz="4400" dirty="0" smtClean="0"/>
              <a:t> crores (7.4%)</a:t>
            </a:r>
          </a:p>
          <a:p>
            <a:r>
              <a:rPr lang="en-US" sz="4400" dirty="0" smtClean="0"/>
              <a:t>2015: 11.5% more than 2014</a:t>
            </a:r>
          </a:p>
          <a:p>
            <a:r>
              <a:rPr lang="en-US" sz="4400" dirty="0" smtClean="0">
                <a:solidFill>
                  <a:srgbClr val="FFC000"/>
                </a:solidFill>
              </a:rPr>
              <a:t>1.115 </a:t>
            </a:r>
            <a:r>
              <a:rPr lang="en-US" sz="4400" dirty="0" smtClean="0"/>
              <a:t>x 126,53,762 crores</a:t>
            </a:r>
          </a:p>
          <a:p>
            <a:r>
              <a:rPr lang="en-US" sz="4400" dirty="0" smtClean="0"/>
              <a:t>=</a:t>
            </a:r>
            <a:r>
              <a:rPr lang="en-US" sz="4400" dirty="0"/>
              <a:t> </a:t>
            </a:r>
            <a:r>
              <a:rPr lang="en-US" sz="4400" dirty="0" smtClean="0">
                <a:solidFill>
                  <a:srgbClr val="FFC000"/>
                </a:solidFill>
              </a:rPr>
              <a:t>141,08,945</a:t>
            </a:r>
            <a:r>
              <a:rPr lang="en-US" sz="4400" dirty="0" smtClean="0"/>
              <a:t> crores</a:t>
            </a:r>
            <a:endParaRPr lang="en-US" sz="4400" dirty="0"/>
          </a:p>
        </p:txBody>
      </p:sp>
      <p:sp>
        <p:nvSpPr>
          <p:cNvPr id="4" name="Title 3"/>
          <p:cNvSpPr>
            <a:spLocks noGrp="1"/>
          </p:cNvSpPr>
          <p:nvPr>
            <p:ph type="title"/>
          </p:nvPr>
        </p:nvSpPr>
        <p:spPr/>
        <p:txBody>
          <a:bodyPr/>
          <a:lstStyle/>
          <a:p>
            <a:r>
              <a:rPr lang="en-US" dirty="0" smtClean="0"/>
              <a:t>CSO computes</a:t>
            </a:r>
            <a:endParaRPr lang="en-US" dirty="0"/>
          </a:p>
        </p:txBody>
      </p:sp>
      <p:sp>
        <p:nvSpPr>
          <p:cNvPr id="5" name="Text Placeholder 4"/>
          <p:cNvSpPr>
            <a:spLocks noGrp="1"/>
          </p:cNvSpPr>
          <p:nvPr>
            <p:ph type="body" sz="quarter" idx="13"/>
          </p:nvPr>
        </p:nvSpPr>
        <p:spPr/>
        <p:txBody>
          <a:bodyPr/>
          <a:lstStyle/>
          <a:p>
            <a:r>
              <a:rPr lang="en-US" dirty="0" smtClean="0"/>
              <a:t>GDP?</a:t>
            </a:r>
            <a:endParaRPr lang="en-US" dirty="0"/>
          </a:p>
        </p:txBody>
      </p:sp>
    </p:spTree>
    <p:extLst>
      <p:ext uri="{BB962C8B-B14F-4D97-AF65-F5344CB8AC3E}">
        <p14:creationId xmlns:p14="http://schemas.microsoft.com/office/powerpoint/2010/main" val="3350688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Indirect transfer clarified</a:t>
            </a:r>
          </a:p>
          <a:p>
            <a:r>
              <a:rPr lang="en-US" dirty="0" smtClean="0"/>
              <a:t>Wealth tax Removed</a:t>
            </a:r>
            <a:endParaRPr lang="en-US" dirty="0" smtClean="0"/>
          </a:p>
          <a:p>
            <a:r>
              <a:rPr lang="en-US" dirty="0" smtClean="0"/>
              <a:t>More </a:t>
            </a:r>
            <a:r>
              <a:rPr lang="en-US" dirty="0" smtClean="0"/>
              <a:t>surcharge on super wealthy</a:t>
            </a:r>
          </a:p>
          <a:p>
            <a:r>
              <a:rPr lang="en-US" dirty="0" smtClean="0">
                <a:solidFill>
                  <a:srgbClr val="FFC000"/>
                </a:solidFill>
              </a:rPr>
              <a:t>Interview Q:</a:t>
            </a:r>
            <a:r>
              <a:rPr lang="en-US" dirty="0" smtClean="0"/>
              <a:t> suggest </a:t>
            </a:r>
            <a:r>
              <a:rPr lang="en-US" dirty="0" err="1" smtClean="0"/>
              <a:t>addl.reforms</a:t>
            </a:r>
            <a:endParaRPr lang="en-US" dirty="0" smtClean="0"/>
          </a:p>
          <a:p>
            <a:r>
              <a:rPr lang="en-US" dirty="0" smtClean="0"/>
              <a:t>Indirect transfer </a:t>
            </a:r>
            <a:r>
              <a:rPr lang="en-US" dirty="0" err="1" smtClean="0"/>
              <a:t>atleast</a:t>
            </a:r>
            <a:r>
              <a:rPr lang="en-US" dirty="0" smtClean="0"/>
              <a:t> 50% value</a:t>
            </a:r>
          </a:p>
          <a:p>
            <a:r>
              <a:rPr lang="en-US" dirty="0" smtClean="0"/>
              <a:t>but what if two postbox companies with 25%+25%</a:t>
            </a:r>
          </a:p>
          <a:p>
            <a:r>
              <a:rPr lang="en-US" dirty="0" smtClean="0"/>
              <a:t>super tax on </a:t>
            </a:r>
            <a:r>
              <a:rPr lang="en-US" dirty="0" smtClean="0"/>
              <a:t>BCCI, IPL and religious </a:t>
            </a:r>
            <a:r>
              <a:rPr lang="en-US" dirty="0" err="1" smtClean="0"/>
              <a:t>babas</a:t>
            </a:r>
            <a:r>
              <a:rPr lang="en-US" dirty="0" smtClean="0"/>
              <a:t>?</a:t>
            </a:r>
            <a:endParaRPr lang="en-US" dirty="0" smtClean="0"/>
          </a:p>
          <a:p>
            <a:r>
              <a:rPr lang="en-US" dirty="0" err="1" smtClean="0">
                <a:solidFill>
                  <a:srgbClr val="FFC000"/>
                </a:solidFill>
              </a:rPr>
              <a:t>Followup</a:t>
            </a:r>
            <a:r>
              <a:rPr lang="en-US" dirty="0" smtClean="0">
                <a:solidFill>
                  <a:srgbClr val="FFC000"/>
                </a:solidFill>
              </a:rPr>
              <a:t>:</a:t>
            </a:r>
            <a:r>
              <a:rPr lang="en-US" dirty="0" smtClean="0"/>
              <a:t> Banking transaction tax?</a:t>
            </a:r>
          </a:p>
        </p:txBody>
      </p:sp>
      <p:sp>
        <p:nvSpPr>
          <p:cNvPr id="3" name="Title 2"/>
          <p:cNvSpPr>
            <a:spLocks noGrp="1"/>
          </p:cNvSpPr>
          <p:nvPr>
            <p:ph type="title"/>
          </p:nvPr>
        </p:nvSpPr>
        <p:spPr/>
        <p:txBody>
          <a:bodyPr>
            <a:normAutofit fontScale="90000"/>
          </a:bodyPr>
          <a:lstStyle/>
          <a:p>
            <a:r>
              <a:rPr lang="en-US" dirty="0" smtClean="0"/>
              <a:t>Why DTC idea dropped?</a:t>
            </a:r>
            <a:endParaRPr lang="en-US" dirty="0"/>
          </a:p>
        </p:txBody>
      </p:sp>
    </p:spTree>
    <p:extLst>
      <p:ext uri="{BB962C8B-B14F-4D97-AF65-F5344CB8AC3E}">
        <p14:creationId xmlns:p14="http://schemas.microsoft.com/office/powerpoint/2010/main" val="2964865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BTT</a:t>
            </a:r>
            <a:endParaRPr lang="en-US" dirty="0"/>
          </a:p>
        </p:txBody>
      </p:sp>
      <p:sp>
        <p:nvSpPr>
          <p:cNvPr id="5" name="Text Placeholder 4"/>
          <p:cNvSpPr>
            <a:spLocks noGrp="1"/>
          </p:cNvSpPr>
          <p:nvPr>
            <p:ph type="body" idx="1"/>
          </p:nvPr>
        </p:nvSpPr>
        <p:spPr/>
        <p:txBody>
          <a:bodyPr/>
          <a:lstStyle/>
          <a:p>
            <a:r>
              <a:rPr lang="en-US" dirty="0" smtClean="0"/>
              <a:t>Features</a:t>
            </a:r>
          </a:p>
          <a:p>
            <a:r>
              <a:rPr lang="en-US" smtClean="0"/>
              <a:t>why bogus idea?</a:t>
            </a:r>
            <a:endParaRPr lang="en-US" dirty="0"/>
          </a:p>
        </p:txBody>
      </p:sp>
    </p:spTree>
    <p:extLst>
      <p:ext uri="{BB962C8B-B14F-4D97-AF65-F5344CB8AC3E}">
        <p14:creationId xmlns:p14="http://schemas.microsoft.com/office/powerpoint/2010/main" val="24732008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pPr marL="742950" indent="-742950">
              <a:buFont typeface="+mj-lt"/>
              <a:buAutoNum type="arabicPeriod"/>
            </a:pPr>
            <a:r>
              <a:rPr lang="en-US" sz="4000" dirty="0" smtClean="0"/>
              <a:t>Multiple Interpretation</a:t>
            </a:r>
          </a:p>
          <a:p>
            <a:pPr marL="742950" indent="-742950">
              <a:buFont typeface="+mj-lt"/>
              <a:buAutoNum type="arabicPeriod"/>
            </a:pPr>
            <a:r>
              <a:rPr lang="en-US" sz="4000" dirty="0" smtClean="0"/>
              <a:t>Tax avoidance high</a:t>
            </a:r>
          </a:p>
          <a:p>
            <a:pPr marL="742950" indent="-742950">
              <a:buFont typeface="+mj-lt"/>
              <a:buAutoNum type="arabicPeriod"/>
            </a:pPr>
            <a:r>
              <a:rPr lang="en-US" sz="4000" dirty="0" smtClean="0"/>
              <a:t>Litigations for years</a:t>
            </a:r>
            <a:endParaRPr lang="en-US" sz="4000" dirty="0"/>
          </a:p>
        </p:txBody>
      </p:sp>
      <p:pic>
        <p:nvPicPr>
          <p:cNvPr id="5" name="Content Placeholder 4"/>
          <p:cNvPicPr>
            <a:picLocks noGrp="1" noChangeAspect="1"/>
          </p:cNvPicPr>
          <p:nvPr>
            <p:ph sz="half" idx="2"/>
          </p:nvPr>
        </p:nvPicPr>
        <p:blipFill>
          <a:blip r:embed="rId3"/>
          <a:stretch>
            <a:fillRect/>
          </a:stretch>
        </p:blipFill>
        <p:spPr>
          <a:xfrm>
            <a:off x="6172200" y="1020034"/>
            <a:ext cx="5181600" cy="3542735"/>
          </a:xfrm>
          <a:prstGeom prst="rect">
            <a:avLst/>
          </a:prstGeom>
        </p:spPr>
      </p:pic>
      <p:sp>
        <p:nvSpPr>
          <p:cNvPr id="4" name="Title 3"/>
          <p:cNvSpPr>
            <a:spLocks noGrp="1"/>
          </p:cNvSpPr>
          <p:nvPr>
            <p:ph type="title"/>
          </p:nvPr>
        </p:nvSpPr>
        <p:spPr/>
        <p:txBody>
          <a:bodyPr>
            <a:normAutofit fontScale="90000"/>
          </a:bodyPr>
          <a:lstStyle/>
          <a:p>
            <a:r>
              <a:rPr lang="en-US" dirty="0"/>
              <a:t>Present Tax system: Why Deficient?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6491" y="4480559"/>
            <a:ext cx="1614877" cy="161487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171" y="4697712"/>
            <a:ext cx="1203365" cy="141825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7699" y="4870249"/>
            <a:ext cx="1805091" cy="1225188"/>
          </a:xfrm>
          <a:prstGeom prst="rect">
            <a:avLst/>
          </a:prstGeom>
        </p:spPr>
      </p:pic>
    </p:spTree>
    <p:extLst>
      <p:ext uri="{BB962C8B-B14F-4D97-AF65-F5344CB8AC3E}">
        <p14:creationId xmlns:p14="http://schemas.microsoft.com/office/powerpoint/2010/main" val="23078917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Avoidance + evasion =High level of fiscal deficit</a:t>
            </a:r>
            <a:endParaRPr lang="en-US" dirty="0"/>
          </a:p>
        </p:txBody>
      </p:sp>
      <p:pic>
        <p:nvPicPr>
          <p:cNvPr id="7" name="Content Placeholder 6"/>
          <p:cNvPicPr>
            <a:picLocks noGrp="1" noChangeAspect="1"/>
          </p:cNvPicPr>
          <p:nvPr>
            <p:ph idx="1"/>
          </p:nvPr>
        </p:nvPicPr>
        <p:blipFill>
          <a:blip r:embed="rId2"/>
          <a:stretch>
            <a:fillRect/>
          </a:stretch>
        </p:blipFill>
        <p:spPr>
          <a:xfrm>
            <a:off x="3040115" y="1141363"/>
            <a:ext cx="6111770" cy="4808637"/>
          </a:xfrm>
          <a:prstGeom prst="rect">
            <a:avLst/>
          </a:prstGeom>
        </p:spPr>
      </p:pic>
    </p:spTree>
    <p:extLst>
      <p:ext uri="{BB962C8B-B14F-4D97-AF65-F5344CB8AC3E}">
        <p14:creationId xmlns:p14="http://schemas.microsoft.com/office/powerpoint/2010/main" val="12999240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742950" indent="-742950">
              <a:buFont typeface="+mj-lt"/>
              <a:buAutoNum type="arabicPeriod"/>
            </a:pPr>
            <a:r>
              <a:rPr lang="en-US" dirty="0" smtClean="0"/>
              <a:t>Abolish all 56  taxes Except IMPORT duty</a:t>
            </a:r>
          </a:p>
          <a:p>
            <a:pPr marL="742950" indent="-742950">
              <a:buFont typeface="+mj-lt"/>
              <a:buAutoNum type="arabicPeriod"/>
            </a:pPr>
            <a:r>
              <a:rPr lang="en-US" dirty="0" smtClean="0"/>
              <a:t>Withdraw currency &gt;50 Rs.</a:t>
            </a:r>
          </a:p>
          <a:p>
            <a:pPr marL="742950" indent="-742950">
              <a:buFont typeface="+mj-lt"/>
              <a:buAutoNum type="arabicPeriod"/>
            </a:pPr>
            <a:r>
              <a:rPr lang="en-US" dirty="0" smtClean="0"/>
              <a:t>Prohibit cash transaction above Rs.2000</a:t>
            </a:r>
          </a:p>
          <a:p>
            <a:pPr marL="742950" indent="-742950">
              <a:buFont typeface="+mj-lt"/>
              <a:buAutoNum type="arabicPeriod"/>
            </a:pPr>
            <a:r>
              <a:rPr lang="en-US" dirty="0" smtClean="0"/>
              <a:t>only Bank, DD, </a:t>
            </a:r>
            <a:r>
              <a:rPr lang="en-US" dirty="0" err="1" smtClean="0"/>
              <a:t>Netbanking</a:t>
            </a:r>
            <a:r>
              <a:rPr lang="en-US" dirty="0" smtClean="0"/>
              <a:t>, Credit card</a:t>
            </a:r>
          </a:p>
          <a:p>
            <a:pPr marL="742950" indent="-742950">
              <a:buFont typeface="+mj-lt"/>
              <a:buAutoNum type="arabicPeriod"/>
            </a:pPr>
            <a:r>
              <a:rPr lang="en-US" dirty="0" smtClean="0"/>
              <a:t>2% tax on such banking transaction</a:t>
            </a:r>
          </a:p>
          <a:p>
            <a:pPr marL="742950" indent="-742950">
              <a:buFont typeface="+mj-lt"/>
              <a:buAutoNum type="arabicPeriod"/>
            </a:pPr>
            <a:r>
              <a:rPr lang="en-US" dirty="0" smtClean="0"/>
              <a:t>Only for “credit/debit”; Not for “deposit / withdrawal”</a:t>
            </a:r>
          </a:p>
          <a:p>
            <a:pPr marL="742950" indent="-742950">
              <a:buFont typeface="+mj-lt"/>
              <a:buAutoNum type="arabicPeriod"/>
            </a:pPr>
            <a:endParaRPr lang="en-US" dirty="0"/>
          </a:p>
        </p:txBody>
      </p:sp>
      <p:sp>
        <p:nvSpPr>
          <p:cNvPr id="7" name="Title 6"/>
          <p:cNvSpPr>
            <a:spLocks noGrp="1"/>
          </p:cNvSpPr>
          <p:nvPr>
            <p:ph type="title"/>
          </p:nvPr>
        </p:nvSpPr>
        <p:spPr/>
        <p:txBody>
          <a:bodyPr>
            <a:normAutofit fontScale="90000"/>
          </a:bodyPr>
          <a:lstStyle/>
          <a:p>
            <a:r>
              <a:rPr lang="en-US" dirty="0" smtClean="0"/>
              <a:t>BTT:  Features (Pune-</a:t>
            </a:r>
            <a:r>
              <a:rPr lang="en-US" dirty="0" err="1" smtClean="0"/>
              <a:t>Arthakranti</a:t>
            </a:r>
            <a:r>
              <a:rPr lang="en-US" dirty="0" smtClean="0"/>
              <a:t> + </a:t>
            </a:r>
            <a:r>
              <a:rPr lang="en-US" dirty="0" err="1" smtClean="0"/>
              <a:t>Ramdev</a:t>
            </a:r>
            <a:r>
              <a:rPr lang="en-US" dirty="0" smtClean="0"/>
              <a:t> Baba)</a:t>
            </a:r>
            <a:endParaRPr lang="en-US" dirty="0"/>
          </a:p>
        </p:txBody>
      </p:sp>
    </p:spTree>
    <p:extLst>
      <p:ext uri="{BB962C8B-B14F-4D97-AF65-F5344CB8AC3E}">
        <p14:creationId xmlns:p14="http://schemas.microsoft.com/office/powerpoint/2010/main" val="35872093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Sharing</a:t>
            </a:r>
            <a:endParaRPr lang="en-US" dirty="0"/>
          </a:p>
        </p:txBody>
      </p:sp>
      <p:sp>
        <p:nvSpPr>
          <p:cNvPr id="6" name="Content Placeholder 5"/>
          <p:cNvSpPr>
            <a:spLocks noGrp="1"/>
          </p:cNvSpPr>
          <p:nvPr>
            <p:ph sz="quarter" idx="4"/>
          </p:nvPr>
        </p:nvSpPr>
        <p:spPr/>
        <p:txBody>
          <a:bodyPr/>
          <a:lstStyle/>
          <a:p>
            <a:r>
              <a:rPr lang="en-US" dirty="0" smtClean="0"/>
              <a:t>Union left with less money</a:t>
            </a:r>
          </a:p>
          <a:p>
            <a:r>
              <a:rPr lang="en-US" dirty="0" smtClean="0"/>
              <a:t>Defense- healthcare suffer</a:t>
            </a:r>
          </a:p>
          <a:p>
            <a:r>
              <a:rPr lang="en-US" dirty="0" smtClean="0"/>
              <a:t>Banks don’t deserve 0.35%</a:t>
            </a:r>
            <a:endParaRPr lang="en-US" dirty="0"/>
          </a:p>
        </p:txBody>
      </p:sp>
      <p:sp>
        <p:nvSpPr>
          <p:cNvPr id="7" name="Text Placeholder 6"/>
          <p:cNvSpPr>
            <a:spLocks noGrp="1"/>
          </p:cNvSpPr>
          <p:nvPr>
            <p:ph type="body" idx="13"/>
          </p:nvPr>
        </p:nvSpPr>
        <p:spPr/>
        <p:txBody>
          <a:bodyPr/>
          <a:lstStyle/>
          <a:p>
            <a:r>
              <a:rPr lang="en-US" dirty="0" smtClean="0"/>
              <a:t>Why bad?</a:t>
            </a:r>
            <a:endParaRPr lang="en-US" dirty="0"/>
          </a:p>
        </p:txBody>
      </p:sp>
      <p:graphicFrame>
        <p:nvGraphicFramePr>
          <p:cNvPr id="8" name="Content Placeholder 13"/>
          <p:cNvGraphicFramePr>
            <a:graphicFrameLocks noGrp="1"/>
          </p:cNvGraphicFramePr>
          <p:nvPr>
            <p:ph sz="quarter" idx="4"/>
            <p:extLst>
              <p:ext uri="{D42A27DB-BD31-4B8C-83A1-F6EECF244321}">
                <p14:modId xmlns:p14="http://schemas.microsoft.com/office/powerpoint/2010/main" val="3284354961"/>
              </p:ext>
            </p:extLst>
          </p:nvPr>
        </p:nvGraphicFramePr>
        <p:xfrm>
          <a:off x="924127" y="1509900"/>
          <a:ext cx="4062652" cy="4215065"/>
        </p:xfrm>
        <a:graphic>
          <a:graphicData uri="http://schemas.openxmlformats.org/drawingml/2006/table">
            <a:tbl>
              <a:tblPr>
                <a:tableStyleId>{5C22544A-7EE6-4342-B048-85BDC9FD1C3A}</a:tableStyleId>
              </a:tblPr>
              <a:tblGrid>
                <a:gridCol w="2031326"/>
                <a:gridCol w="2031326"/>
              </a:tblGrid>
              <a:tr h="1128965">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BTT</a:t>
                      </a:r>
                    </a:p>
                  </a:txBody>
                  <a:tcPr marL="7620" marR="7620" marT="7620" marB="0" anchor="ctr"/>
                </a:tc>
                <a:tc>
                  <a:txBody>
                    <a:bodyPr/>
                    <a:lstStyle/>
                    <a:p>
                      <a:pPr algn="ctr" fontAlgn="b"/>
                      <a:r>
                        <a:rPr lang="en-US" sz="4000">
                          <a:latin typeface="Franklin Gothic Demi Cond" panose="020B0706030402020204" pitchFamily="34" charset="0"/>
                          <a:ea typeface="Segoe UI Black" panose="020B0A02040204020203" pitchFamily="34" charset="0"/>
                          <a:cs typeface="Segoe UI Black" panose="020B0A02040204020203" pitchFamily="34" charset="0"/>
                        </a:rPr>
                        <a:t>Share</a:t>
                      </a:r>
                    </a:p>
                  </a:txBody>
                  <a:tcPr marL="7620" marR="7620" marT="7620" marB="0" anchor="ctr"/>
                </a:tc>
              </a:tr>
              <a:tr h="572215">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Union</a:t>
                      </a:r>
                    </a:p>
                  </a:txBody>
                  <a:tcPr marL="7620" marR="7620" marT="7620" marB="0" anchor="ctr"/>
                </a:tc>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0.70%</a:t>
                      </a:r>
                    </a:p>
                  </a:txBody>
                  <a:tcPr marL="7620" marR="7620" marT="7620" marB="0" anchor="ctr"/>
                </a:tc>
              </a:tr>
              <a:tr h="572215">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State</a:t>
                      </a:r>
                    </a:p>
                  </a:txBody>
                  <a:tcPr marL="7620" marR="7620" marT="7620" marB="0" anchor="ctr"/>
                </a:tc>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0.60%</a:t>
                      </a:r>
                    </a:p>
                  </a:txBody>
                  <a:tcPr marL="7620" marR="7620" marT="7620" marB="0" anchor="ctr"/>
                </a:tc>
              </a:tr>
              <a:tr h="572215">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Local</a:t>
                      </a:r>
                    </a:p>
                  </a:txBody>
                  <a:tcPr marL="7620" marR="7620" marT="7620" marB="0" anchor="ctr"/>
                </a:tc>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0.35%</a:t>
                      </a:r>
                    </a:p>
                  </a:txBody>
                  <a:tcPr marL="7620" marR="7620" marT="7620" marB="0" anchor="ctr"/>
                </a:tc>
              </a:tr>
              <a:tr h="572215">
                <a:tc>
                  <a:txBody>
                    <a:bodyPr/>
                    <a:lstStyle/>
                    <a:p>
                      <a:pPr algn="ctr" fontAlgn="b"/>
                      <a:r>
                        <a:rPr lang="en-US" sz="4000">
                          <a:latin typeface="Franklin Gothic Demi Cond" panose="020B0706030402020204" pitchFamily="34" charset="0"/>
                          <a:ea typeface="Segoe UI Black" panose="020B0A02040204020203" pitchFamily="34" charset="0"/>
                          <a:cs typeface="Segoe UI Black" panose="020B0A02040204020203" pitchFamily="34" charset="0"/>
                        </a:rPr>
                        <a:t>Bank</a:t>
                      </a:r>
                    </a:p>
                  </a:txBody>
                  <a:tcPr marL="7620" marR="7620" marT="7620" marB="0" anchor="ctr"/>
                </a:tc>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0.35%</a:t>
                      </a:r>
                    </a:p>
                  </a:txBody>
                  <a:tcPr marL="7620" marR="7620" marT="7620" marB="0" anchor="ctr"/>
                </a:tc>
              </a:tr>
              <a:tr h="572215">
                <a:tc>
                  <a:txBody>
                    <a:bodyPr/>
                    <a:lstStyle/>
                    <a:p>
                      <a:pPr algn="ctr" fontAlgn="b"/>
                      <a:r>
                        <a:rPr lang="en-US" sz="4000">
                          <a:latin typeface="Franklin Gothic Demi Cond" panose="020B0706030402020204" pitchFamily="34" charset="0"/>
                          <a:ea typeface="Segoe UI Black" panose="020B0A02040204020203" pitchFamily="34" charset="0"/>
                          <a:cs typeface="Segoe UI Black" panose="020B0A02040204020203" pitchFamily="34" charset="0"/>
                        </a:rPr>
                        <a:t>Total</a:t>
                      </a:r>
                    </a:p>
                  </a:txBody>
                  <a:tcPr marL="7620" marR="7620" marT="7620" marB="0" anchor="ctr"/>
                </a:tc>
                <a:tc>
                  <a:txBody>
                    <a:bodyPr/>
                    <a:lstStyle/>
                    <a:p>
                      <a:pPr algn="ctr" fontAlgn="b"/>
                      <a:r>
                        <a:rPr lang="en-US" sz="4000" dirty="0">
                          <a:latin typeface="Franklin Gothic Demi Cond" panose="020B0706030402020204" pitchFamily="34" charset="0"/>
                          <a:ea typeface="Segoe UI Black" panose="020B0A02040204020203" pitchFamily="34" charset="0"/>
                          <a:cs typeface="Segoe UI Black" panose="020B0A02040204020203" pitchFamily="34" charset="0"/>
                        </a:rPr>
                        <a:t>2%</a:t>
                      </a:r>
                    </a:p>
                  </a:txBody>
                  <a:tcPr marL="7620" marR="7620" marT="7620" marB="0" anchor="ctr"/>
                </a:tc>
              </a:tr>
            </a:tbl>
          </a:graphicData>
        </a:graphic>
      </p:graphicFrame>
    </p:spTree>
    <p:extLst>
      <p:ext uri="{BB962C8B-B14F-4D97-AF65-F5344CB8AC3E}">
        <p14:creationId xmlns:p14="http://schemas.microsoft.com/office/powerpoint/2010/main" val="5096745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Autofit/>
          </a:bodyPr>
          <a:lstStyle/>
          <a:p>
            <a:pPr marL="914400" indent="-914400">
              <a:buFont typeface="+mj-lt"/>
              <a:buAutoNum type="arabicPeriod"/>
            </a:pPr>
            <a:r>
              <a:rPr lang="en-US" sz="4400" dirty="0" smtClean="0"/>
              <a:t>Barter</a:t>
            </a:r>
          </a:p>
          <a:p>
            <a:pPr marL="914400" indent="-914400">
              <a:buFont typeface="+mj-lt"/>
              <a:buAutoNum type="arabicPeriod"/>
            </a:pPr>
            <a:r>
              <a:rPr lang="en-US" sz="4400" dirty="0" smtClean="0"/>
              <a:t>Gold, </a:t>
            </a:r>
            <a:r>
              <a:rPr lang="en-US" sz="4400" dirty="0" err="1" smtClean="0"/>
              <a:t>Hawala</a:t>
            </a:r>
            <a:endParaRPr lang="en-US" sz="4400" dirty="0" smtClean="0"/>
          </a:p>
          <a:p>
            <a:pPr marL="914400" indent="-914400">
              <a:buFont typeface="+mj-lt"/>
              <a:buAutoNum type="arabicPeriod"/>
            </a:pPr>
            <a:r>
              <a:rPr lang="en-US" sz="4400" dirty="0" smtClean="0"/>
              <a:t>Foreign Currency</a:t>
            </a:r>
          </a:p>
          <a:p>
            <a:pPr marL="914400" indent="-914400">
              <a:buFont typeface="+mj-lt"/>
              <a:buAutoNum type="arabicPeriod"/>
            </a:pPr>
            <a:r>
              <a:rPr lang="en-US" sz="4400" dirty="0" smtClean="0"/>
              <a:t>Digital currency (</a:t>
            </a:r>
            <a:r>
              <a:rPr lang="en-US" sz="4400" dirty="0" err="1" smtClean="0"/>
              <a:t>BitCoints</a:t>
            </a:r>
            <a:r>
              <a:rPr lang="en-US" sz="4400" dirty="0" smtClean="0"/>
              <a:t>)</a:t>
            </a:r>
            <a:endParaRPr lang="en-US" sz="4400"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43502" y="2127510"/>
            <a:ext cx="4438996" cy="2942705"/>
          </a:xfrm>
        </p:spPr>
      </p:pic>
      <p:sp>
        <p:nvSpPr>
          <p:cNvPr id="3" name="Title 2"/>
          <p:cNvSpPr>
            <a:spLocks noGrp="1"/>
          </p:cNvSpPr>
          <p:nvPr>
            <p:ph type="title"/>
          </p:nvPr>
        </p:nvSpPr>
        <p:spPr/>
        <p:txBody>
          <a:bodyPr>
            <a:normAutofit fontScale="90000"/>
          </a:bodyPr>
          <a:lstStyle/>
          <a:p>
            <a:r>
              <a:rPr lang="en-US" dirty="0" smtClean="0"/>
              <a:t>&gt; 2000 transaction =no cash</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963" y="2220682"/>
            <a:ext cx="3095017" cy="3095017"/>
          </a:xfrm>
          <a:prstGeom prst="rect">
            <a:avLst/>
          </a:prstGeom>
        </p:spPr>
      </p:pic>
    </p:spTree>
    <p:extLst>
      <p:ext uri="{BB962C8B-B14F-4D97-AF65-F5344CB8AC3E}">
        <p14:creationId xmlns:p14="http://schemas.microsoft.com/office/powerpoint/2010/main" val="4379883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lnSpcReduction="10000"/>
          </a:bodyPr>
          <a:lstStyle/>
          <a:p>
            <a:pPr marL="0" indent="0">
              <a:buNone/>
            </a:pPr>
            <a:r>
              <a:rPr lang="en-US" sz="3600" b="1" u="sng" dirty="0" smtClean="0"/>
              <a:t>Legally</a:t>
            </a:r>
          </a:p>
          <a:p>
            <a:r>
              <a:rPr lang="en-US" sz="3600" dirty="0" smtClean="0"/>
              <a:t>2500 =&gt; Rs. 50 BTT (2%)</a:t>
            </a:r>
          </a:p>
          <a:p>
            <a:pPr marL="0" indent="0">
              <a:buNone/>
            </a:pPr>
            <a:endParaRPr lang="en-US" dirty="0"/>
          </a:p>
          <a:p>
            <a:pPr marL="0" indent="0">
              <a:buNone/>
            </a:pPr>
            <a:r>
              <a:rPr lang="en-US" sz="3600" b="1" u="sng" dirty="0" smtClean="0">
                <a:solidFill>
                  <a:srgbClr val="FF0000"/>
                </a:solidFill>
              </a:rPr>
              <a:t>Loophole</a:t>
            </a:r>
          </a:p>
          <a:p>
            <a:r>
              <a:rPr lang="en-US" sz="3600" dirty="0" smtClean="0"/>
              <a:t>2000 diesel (cash) 1/1/2014</a:t>
            </a:r>
          </a:p>
          <a:p>
            <a:r>
              <a:rPr lang="en-US" sz="3600" dirty="0" smtClean="0"/>
              <a:t>500 diesel (cash) 2/1/2014</a:t>
            </a:r>
            <a:endParaRPr lang="en-US" sz="3600"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27618" y="1917614"/>
            <a:ext cx="5070764" cy="3362498"/>
          </a:xfrm>
        </p:spPr>
      </p:pic>
      <p:sp>
        <p:nvSpPr>
          <p:cNvPr id="3" name="Title 2"/>
          <p:cNvSpPr>
            <a:spLocks noGrp="1"/>
          </p:cNvSpPr>
          <p:nvPr>
            <p:ph type="title"/>
          </p:nvPr>
        </p:nvSpPr>
        <p:spPr/>
        <p:txBody>
          <a:bodyPr>
            <a:normAutofit fontScale="90000"/>
          </a:bodyPr>
          <a:lstStyle/>
          <a:p>
            <a:r>
              <a:rPr lang="en-US" dirty="0" smtClean="0"/>
              <a:t>&gt; 2000 transaction =no cash</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491" y="2120628"/>
            <a:ext cx="3095017" cy="3095017"/>
          </a:xfrm>
          <a:prstGeom prst="rect">
            <a:avLst/>
          </a:prstGeom>
        </p:spPr>
      </p:pic>
    </p:spTree>
    <p:extLst>
      <p:ext uri="{BB962C8B-B14F-4D97-AF65-F5344CB8AC3E}">
        <p14:creationId xmlns:p14="http://schemas.microsoft.com/office/powerpoint/2010/main" val="11870811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BAD</a:t>
            </a:r>
            <a:endParaRPr lang="en-US" dirty="0"/>
          </a:p>
        </p:txBody>
      </p:sp>
      <p:sp>
        <p:nvSpPr>
          <p:cNvPr id="2" name="Content Placeholder 1"/>
          <p:cNvSpPr>
            <a:spLocks noGrp="1"/>
          </p:cNvSpPr>
          <p:nvPr>
            <p:ph sz="half" idx="2"/>
          </p:nvPr>
        </p:nvSpPr>
        <p:spPr/>
        <p:txBody>
          <a:bodyPr/>
          <a:lstStyle/>
          <a:p>
            <a:r>
              <a:rPr lang="en-US" dirty="0" smtClean="0"/>
              <a:t>Direct tax: progressive</a:t>
            </a:r>
          </a:p>
          <a:p>
            <a:r>
              <a:rPr lang="en-US" dirty="0" smtClean="0"/>
              <a:t>Indirect : regressive</a:t>
            </a:r>
          </a:p>
          <a:p>
            <a:r>
              <a:rPr lang="en-US" dirty="0" smtClean="0"/>
              <a:t>BTT (2%): Flat =&gt; regressive =&gt; hurts poor more</a:t>
            </a:r>
            <a:endParaRPr lang="en-US" dirty="0"/>
          </a:p>
        </p:txBody>
      </p:sp>
      <p:sp>
        <p:nvSpPr>
          <p:cNvPr id="10" name="Content Placeholder 9"/>
          <p:cNvSpPr>
            <a:spLocks noGrp="1"/>
          </p:cNvSpPr>
          <p:nvPr>
            <p:ph sz="quarter" idx="4"/>
          </p:nvPr>
        </p:nvSpPr>
        <p:spPr/>
        <p:txBody>
          <a:bodyPr/>
          <a:lstStyle/>
          <a:p>
            <a:r>
              <a:rPr lang="en-US" dirty="0"/>
              <a:t>Taxes abolished=&gt; Petrol, Diesel, FMCG cheaper (35-50%)</a:t>
            </a:r>
          </a:p>
          <a:p>
            <a:r>
              <a:rPr lang="en-US" dirty="0"/>
              <a:t>Higher demand=&gt; more jobs =&gt; GDP</a:t>
            </a:r>
          </a:p>
          <a:p>
            <a:endParaRPr lang="en-US" dirty="0"/>
          </a:p>
        </p:txBody>
      </p:sp>
      <p:sp>
        <p:nvSpPr>
          <p:cNvPr id="11" name="Text Placeholder 10"/>
          <p:cNvSpPr>
            <a:spLocks noGrp="1"/>
          </p:cNvSpPr>
          <p:nvPr>
            <p:ph type="body" idx="13"/>
          </p:nvPr>
        </p:nvSpPr>
        <p:spPr/>
        <p:txBody>
          <a:bodyPr/>
          <a:lstStyle/>
          <a:p>
            <a:r>
              <a:rPr lang="en-US" dirty="0" smtClean="0"/>
              <a:t>GOOD</a:t>
            </a:r>
            <a:endParaRPr lang="en-US" dirty="0"/>
          </a:p>
        </p:txBody>
      </p:sp>
    </p:spTree>
    <p:extLst>
      <p:ext uri="{BB962C8B-B14F-4D97-AF65-F5344CB8AC3E}">
        <p14:creationId xmlns:p14="http://schemas.microsoft.com/office/powerpoint/2010/main" val="10223414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Present</a:t>
            </a:r>
            <a:endParaRPr lang="en-US" dirty="0"/>
          </a:p>
        </p:txBody>
      </p:sp>
      <p:sp>
        <p:nvSpPr>
          <p:cNvPr id="11" name="Content Placeholder 10"/>
          <p:cNvSpPr>
            <a:spLocks noGrp="1"/>
          </p:cNvSpPr>
          <p:nvPr>
            <p:ph sz="half" idx="2"/>
          </p:nvPr>
        </p:nvSpPr>
        <p:spPr/>
        <p:txBody>
          <a:bodyPr/>
          <a:lstStyle/>
          <a:p>
            <a:r>
              <a:rPr lang="en-US" dirty="0" smtClean="0"/>
              <a:t>Gold, Cigar, </a:t>
            </a:r>
            <a:r>
              <a:rPr lang="en-US" dirty="0" err="1" smtClean="0"/>
              <a:t>Gutka</a:t>
            </a:r>
            <a:r>
              <a:rPr lang="en-US" dirty="0" smtClean="0"/>
              <a:t>, Liquor</a:t>
            </a:r>
          </a:p>
          <a:p>
            <a:r>
              <a:rPr lang="en-US" dirty="0" smtClean="0"/>
              <a:t>Higher taxes to decrease consumption</a:t>
            </a:r>
            <a:endParaRPr lang="en-US" dirty="0"/>
          </a:p>
        </p:txBody>
      </p:sp>
      <p:sp>
        <p:nvSpPr>
          <p:cNvPr id="12" name="Content Placeholder 11"/>
          <p:cNvSpPr>
            <a:spLocks noGrp="1"/>
          </p:cNvSpPr>
          <p:nvPr>
            <p:ph sz="quarter" idx="4"/>
          </p:nvPr>
        </p:nvSpPr>
        <p:spPr/>
        <p:txBody>
          <a:bodyPr/>
          <a:lstStyle/>
          <a:p>
            <a:r>
              <a:rPr lang="en-US" dirty="0" smtClean="0"/>
              <a:t>Not possible.</a:t>
            </a:r>
          </a:p>
          <a:p>
            <a:r>
              <a:rPr lang="en-US" dirty="0" smtClean="0"/>
              <a:t>2% uniform</a:t>
            </a:r>
            <a:endParaRPr lang="en-US" dirty="0"/>
          </a:p>
        </p:txBody>
      </p:sp>
      <p:sp>
        <p:nvSpPr>
          <p:cNvPr id="13" name="Text Placeholder 12"/>
          <p:cNvSpPr>
            <a:spLocks noGrp="1"/>
          </p:cNvSpPr>
          <p:nvPr>
            <p:ph type="body" idx="13"/>
          </p:nvPr>
        </p:nvSpPr>
        <p:spPr/>
        <p:txBody>
          <a:bodyPr/>
          <a:lstStyle/>
          <a:p>
            <a:r>
              <a:rPr lang="en-US" dirty="0" smtClean="0"/>
              <a:t>BTT</a:t>
            </a:r>
            <a:endParaRPr lang="en-US" dirty="0"/>
          </a:p>
        </p:txBody>
      </p:sp>
      <p:sp>
        <p:nvSpPr>
          <p:cNvPr id="9" name="Title 8"/>
          <p:cNvSpPr>
            <a:spLocks noGrp="1"/>
          </p:cNvSpPr>
          <p:nvPr>
            <p:ph type="title"/>
          </p:nvPr>
        </p:nvSpPr>
        <p:spPr/>
        <p:txBody>
          <a:bodyPr>
            <a:normAutofit/>
          </a:bodyPr>
          <a:lstStyle/>
          <a:p>
            <a:r>
              <a:rPr lang="en-US" sz="3600" dirty="0" smtClean="0"/>
              <a:t>decrease consumption of Bad products?</a:t>
            </a:r>
            <a:endParaRPr lang="en-US" sz="3600" dirty="0"/>
          </a:p>
        </p:txBody>
      </p:sp>
      <p:pic>
        <p:nvPicPr>
          <p:cNvPr id="15" name="Picture 14"/>
          <p:cNvPicPr>
            <a:picLocks noChangeAspect="1"/>
          </p:cNvPicPr>
          <p:nvPr/>
        </p:nvPicPr>
        <p:blipFill>
          <a:blip r:embed="rId3"/>
          <a:stretch>
            <a:fillRect/>
          </a:stretch>
        </p:blipFill>
        <p:spPr>
          <a:xfrm>
            <a:off x="6196013" y="3312466"/>
            <a:ext cx="4964607" cy="2792005"/>
          </a:xfrm>
          <a:prstGeom prst="rect">
            <a:avLst/>
          </a:prstGeom>
        </p:spPr>
      </p:pic>
      <p:pic>
        <p:nvPicPr>
          <p:cNvPr id="1028" name="Picture 4" descr="http://3.bp.blogspot.com/_vS6xlZmGNcc/TDS6L8WhkVI/AAAAAAAAAHQ/43hN-QVEewU/s320/27580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10" y="4335890"/>
            <a:ext cx="3251066" cy="1768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0826" t="6276" r="20867" b="11596"/>
          <a:stretch/>
        </p:blipFill>
        <p:spPr>
          <a:xfrm>
            <a:off x="3118103" y="4072731"/>
            <a:ext cx="2659023" cy="2107563"/>
          </a:xfrm>
          <a:prstGeom prst="rect">
            <a:avLst/>
          </a:prstGeom>
        </p:spPr>
      </p:pic>
    </p:spTree>
    <p:extLst>
      <p:ext uri="{BB962C8B-B14F-4D97-AF65-F5344CB8AC3E}">
        <p14:creationId xmlns:p14="http://schemas.microsoft.com/office/powerpoint/2010/main" val="138709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tretch/>
        </p:blipFill>
        <p:spPr>
          <a:xfrm>
            <a:off x="838199" y="968346"/>
            <a:ext cx="10525609" cy="5102516"/>
          </a:xfrm>
          <a:prstGeom prst="rect">
            <a:avLst/>
          </a:prstGeom>
        </p:spPr>
      </p:pic>
      <p:sp>
        <p:nvSpPr>
          <p:cNvPr id="4" name="Title 3"/>
          <p:cNvSpPr>
            <a:spLocks noGrp="1"/>
          </p:cNvSpPr>
          <p:nvPr>
            <p:ph type="title"/>
          </p:nvPr>
        </p:nvSpPr>
        <p:spPr/>
        <p:txBody>
          <a:bodyPr>
            <a:normAutofit fontScale="90000"/>
          </a:bodyPr>
          <a:lstStyle/>
          <a:p>
            <a:r>
              <a:rPr lang="en-US" dirty="0" smtClean="0"/>
              <a:t>FRBM wanted 0% by 31</a:t>
            </a:r>
            <a:r>
              <a:rPr lang="en-US" baseline="30000" dirty="0" smtClean="0"/>
              <a:t>st</a:t>
            </a:r>
            <a:r>
              <a:rPr lang="en-US" dirty="0" smtClean="0"/>
              <a:t> March 2015</a:t>
            </a:r>
            <a:endParaRPr lang="en-US" dirty="0"/>
          </a:p>
        </p:txBody>
      </p:sp>
      <p:sp>
        <p:nvSpPr>
          <p:cNvPr id="9" name="TextBox 8"/>
          <p:cNvSpPr txBox="1"/>
          <p:nvPr/>
        </p:nvSpPr>
        <p:spPr>
          <a:xfrm>
            <a:off x="5618375" y="5575800"/>
            <a:ext cx="6573625" cy="990124"/>
          </a:xfrm>
          <a:prstGeom prst="upArrowCallout">
            <a:avLst/>
          </a:prstGeom>
          <a:solidFill>
            <a:srgbClr val="FFC000"/>
          </a:solidFill>
          <a:ln>
            <a:solidFill>
              <a:schemeClr val="tx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Divide ERD / GDP (ABSOLUTE)</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23877263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Model failed in Australia, Argentina, Brazil. They reverted to conventional tax system</a:t>
            </a:r>
          </a:p>
          <a:p>
            <a:r>
              <a:rPr lang="en-US" dirty="0" smtClean="0"/>
              <a:t>7</a:t>
            </a:r>
            <a:r>
              <a:rPr lang="en-US" baseline="30000" dirty="0" smtClean="0"/>
              <a:t>th</a:t>
            </a:r>
            <a:r>
              <a:rPr lang="en-US" dirty="0" smtClean="0"/>
              <a:t> Sch. Has to be amended drastically</a:t>
            </a:r>
          </a:p>
          <a:p>
            <a:r>
              <a:rPr lang="en-US" dirty="0" smtClean="0"/>
              <a:t>Special majority of parliament </a:t>
            </a:r>
          </a:p>
          <a:p>
            <a:r>
              <a:rPr lang="en-US" dirty="0" smtClean="0"/>
              <a:t>+50% of Vidhan </a:t>
            </a:r>
            <a:r>
              <a:rPr lang="en-US" dirty="0" err="1" smtClean="0"/>
              <a:t>Sabhas</a:t>
            </a:r>
            <a:endParaRPr lang="en-US" dirty="0" smtClean="0"/>
          </a:p>
          <a:p>
            <a:r>
              <a:rPr lang="en-US" dirty="0" smtClean="0"/>
              <a:t>GST difficult…forget BTT</a:t>
            </a:r>
          </a:p>
        </p:txBody>
      </p:sp>
      <p:sp>
        <p:nvSpPr>
          <p:cNvPr id="7" name="Title 6"/>
          <p:cNvSpPr>
            <a:spLocks noGrp="1"/>
          </p:cNvSpPr>
          <p:nvPr>
            <p:ph type="title"/>
          </p:nvPr>
        </p:nvSpPr>
        <p:spPr/>
        <p:txBody>
          <a:bodyPr/>
          <a:lstStyle/>
          <a:p>
            <a:r>
              <a:rPr lang="en-US" dirty="0" smtClean="0"/>
              <a:t>Why bad idea?</a:t>
            </a:r>
            <a:endParaRPr lang="en-US" dirty="0"/>
          </a:p>
        </p:txBody>
      </p:sp>
      <p:sp>
        <p:nvSpPr>
          <p:cNvPr id="9" name="Text Placeholder 8"/>
          <p:cNvSpPr>
            <a:spLocks noGrp="1"/>
          </p:cNvSpPr>
          <p:nvPr>
            <p:ph type="body" sz="quarter" idx="13"/>
          </p:nvPr>
        </p:nvSpPr>
        <p:spPr/>
        <p:txBody>
          <a:bodyPr/>
          <a:lstStyle/>
          <a:p>
            <a:r>
              <a:rPr lang="en-US" dirty="0" smtClean="0"/>
              <a:t>BTT</a:t>
            </a:r>
            <a:endParaRPr lang="en-US" dirty="0"/>
          </a:p>
        </p:txBody>
      </p:sp>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a:prstGeom prst="rect">
            <a:avLst/>
          </a:prstGeom>
        </p:spPr>
      </p:pic>
    </p:spTree>
    <p:extLst>
      <p:ext uri="{BB962C8B-B14F-4D97-AF65-F5344CB8AC3E}">
        <p14:creationId xmlns:p14="http://schemas.microsoft.com/office/powerpoint/2010/main" val="373019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2D96DA08-BCC1-4B7C-9F6A-C7D3CFA7B95F}" vid="{DD419CF4-A666-499F-B126-D9F6DE791F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PPT_DARK_2015</Template>
  <TotalTime>419</TotalTime>
  <Words>2802</Words>
  <Application>Microsoft Office PowerPoint</Application>
  <PresentationFormat>Widescreen</PresentationFormat>
  <Paragraphs>603</Paragraphs>
  <Slides>90</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Arial</vt:lpstr>
      <vt:lpstr>Arial Black</vt:lpstr>
      <vt:lpstr>Calibri</vt:lpstr>
      <vt:lpstr>Calibri Light</vt:lpstr>
      <vt:lpstr>Franklin Gothic Demi</vt:lpstr>
      <vt:lpstr>Franklin Gothic Demi Cond</vt:lpstr>
      <vt:lpstr>Franklin Gothic Heavy</vt:lpstr>
      <vt:lpstr>Franklin Gothic Medium Cond</vt:lpstr>
      <vt:lpstr>Mangal</vt:lpstr>
      <vt:lpstr>Segoe UI Black</vt:lpstr>
      <vt:lpstr>Segoe UI Semibold</vt:lpstr>
      <vt:lpstr>Wingdings</vt:lpstr>
      <vt:lpstr>PPT_DARK_2015</vt:lpstr>
      <vt:lpstr>Debt and Deficit</vt:lpstr>
      <vt:lpstr>Debt</vt:lpstr>
      <vt:lpstr>Revenue deficit (RD)</vt:lpstr>
      <vt:lpstr>PowerPoint Presentation</vt:lpstr>
      <vt:lpstr>FRBM Act 2003</vt:lpstr>
      <vt:lpstr>Revenue deficit (RD)</vt:lpstr>
      <vt:lpstr>FRBM wanted 0% of GDP?</vt:lpstr>
      <vt:lpstr>CSO computes</vt:lpstr>
      <vt:lpstr>FRBM wanted 0% by 31st March 2015</vt:lpstr>
      <vt:lpstr>ERD Opposed</vt:lpstr>
      <vt:lpstr>Budgetary deficit (BD)</vt:lpstr>
      <vt:lpstr>PowerPoint Presentation</vt:lpstr>
      <vt:lpstr>How Budget Deficit=0?</vt:lpstr>
      <vt:lpstr>Sukhmoy Chakravarti: 97-98 </vt:lpstr>
      <vt:lpstr>Fiscal Deficit (राजकोषीय)</vt:lpstr>
      <vt:lpstr>Fiscal Deficit (राजकोषीय)</vt:lpstr>
      <vt:lpstr>Fiscal deficit Target: delayed</vt:lpstr>
      <vt:lpstr>Primary deficit</vt:lpstr>
      <vt:lpstr>Verticle descending (GDP%) </vt:lpstr>
      <vt:lpstr>CAPF very trivial horizontal ascending descending</vt:lpstr>
      <vt:lpstr>Debt and Deficit</vt:lpstr>
      <vt:lpstr>PowerPoint Presentation</vt:lpstr>
      <vt:lpstr>PowerPoint Presentation</vt:lpstr>
      <vt:lpstr>PowerPoint Presentation</vt:lpstr>
      <vt:lpstr>PowerPoint Presentation</vt:lpstr>
      <vt:lpstr>PowerPoint Presentation</vt:lpstr>
      <vt:lpstr>FRBM Act</vt:lpstr>
      <vt:lpstr>FRBM Act 2003</vt:lpstr>
      <vt:lpstr>Deadline Extended</vt:lpstr>
      <vt:lpstr>2006</vt:lpstr>
      <vt:lpstr>Twin Deficit</vt:lpstr>
      <vt:lpstr>Reforms in Public Debt  Management </vt:lpstr>
      <vt:lpstr>Financial Repression</vt:lpstr>
      <vt:lpstr>Financial Repression</vt:lpstr>
      <vt:lpstr>TIMELINE</vt:lpstr>
      <vt:lpstr>Budget 2015</vt:lpstr>
      <vt:lpstr>PowerPoint Presentation</vt:lpstr>
      <vt:lpstr>Fiscal deficit</vt:lpstr>
      <vt:lpstr>Fiscal deficit: past and future</vt:lpstr>
      <vt:lpstr>Survey Target: Increase Tax to GDP</vt:lpstr>
      <vt:lpstr>Survey Target: Decrease Debt: GDP</vt:lpstr>
      <vt:lpstr>14th FC: Fiscal deficit target</vt:lpstr>
      <vt:lpstr>Kelkar</vt:lpstr>
      <vt:lpstr>Income has to ▲ BUT….</vt:lpstr>
      <vt:lpstr>Income has to ▲ BUT….</vt:lpstr>
      <vt:lpstr>Income has to ▲ BUT….</vt:lpstr>
      <vt:lpstr>Expenses have to ▼ BUT….</vt:lpstr>
      <vt:lpstr>Reforms DONE</vt:lpstr>
      <vt:lpstr>Reforms YET To DO</vt:lpstr>
      <vt:lpstr>Yet to begin</vt:lpstr>
      <vt:lpstr>Expenditure   Management commission</vt:lpstr>
      <vt:lpstr>EXM Interim report Dec 2014</vt:lpstr>
      <vt:lpstr>Salary REFORMs</vt:lpstr>
      <vt:lpstr>Accounting REFORMs</vt:lpstr>
      <vt:lpstr>PowerPoint Presentation</vt:lpstr>
      <vt:lpstr>PowerPoint Presentation</vt:lpstr>
      <vt:lpstr>Black Money</vt:lpstr>
      <vt:lpstr>Held in foreign assets</vt:lpstr>
      <vt:lpstr>Held in foreign assets</vt:lpstr>
      <vt:lpstr>Held in DESI assets</vt:lpstr>
      <vt:lpstr>Held in DESI assets</vt:lpstr>
      <vt:lpstr>Black Money</vt:lpstr>
      <vt:lpstr>PowerPoint Presentation</vt:lpstr>
      <vt:lpstr>PowerPoint Presentation</vt:lpstr>
      <vt:lpstr>PowerPoint Presentation</vt:lpstr>
      <vt:lpstr>PowerPoint Presentation</vt:lpstr>
      <vt:lpstr>Budget 2012: GAAR</vt:lpstr>
      <vt:lpstr>Budget 2012: GAAR</vt:lpstr>
      <vt:lpstr>Prevent Vodafone like cases</vt:lpstr>
      <vt:lpstr>Only if 50% value derived</vt:lpstr>
      <vt:lpstr>PowerPoint Presentation</vt:lpstr>
      <vt:lpstr>PowerPoint Presentation</vt:lpstr>
      <vt:lpstr>Transfer Pricing</vt:lpstr>
      <vt:lpstr>Ease of Doing Business</vt:lpstr>
      <vt:lpstr>Ease of Doing Business</vt:lpstr>
      <vt:lpstr>Ease of Doing Business</vt:lpstr>
      <vt:lpstr>PowerPoint Presentation</vt:lpstr>
      <vt:lpstr>DTC 2013 revised guideline (‘14)</vt:lpstr>
      <vt:lpstr>DTC other proposals</vt:lpstr>
      <vt:lpstr>Why DTC idea dropped?</vt:lpstr>
      <vt:lpstr>BTT</vt:lpstr>
      <vt:lpstr>Present Tax system: Why Deficient?</vt:lpstr>
      <vt:lpstr>Avoidance + evasion =High level of fiscal deficit</vt:lpstr>
      <vt:lpstr>BTT:  Features (Pune-Arthakranti + Ramdev Baba)</vt:lpstr>
      <vt:lpstr>PowerPoint Presentation</vt:lpstr>
      <vt:lpstr>&gt; 2000 transaction =no cash</vt:lpstr>
      <vt:lpstr>&gt; 2000 transaction =no cash</vt:lpstr>
      <vt:lpstr>PowerPoint Presentation</vt:lpstr>
      <vt:lpstr>decrease consumption of Bad products?</vt:lpstr>
      <vt:lpstr>Why bad idea?</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and Deficit</dc:title>
  <dc:creator>Mrunal Patel</dc:creator>
  <cp:lastModifiedBy>Mrunal Patel</cp:lastModifiedBy>
  <cp:revision>264</cp:revision>
  <dcterms:created xsi:type="dcterms:W3CDTF">2014-07-15T09:56:37Z</dcterms:created>
  <dcterms:modified xsi:type="dcterms:W3CDTF">2015-03-04T19:26:10Z</dcterms:modified>
</cp:coreProperties>
</file>